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328" r:id="rId3"/>
    <p:sldId id="329" r:id="rId4"/>
    <p:sldId id="272" r:id="rId5"/>
    <p:sldId id="273" r:id="rId6"/>
    <p:sldId id="332" r:id="rId7"/>
    <p:sldId id="341" r:id="rId8"/>
    <p:sldId id="342" r:id="rId9"/>
    <p:sldId id="260" r:id="rId10"/>
    <p:sldId id="300" r:id="rId11"/>
    <p:sldId id="303" r:id="rId12"/>
    <p:sldId id="330" r:id="rId13"/>
    <p:sldId id="331" r:id="rId14"/>
    <p:sldId id="305" r:id="rId15"/>
    <p:sldId id="301" r:id="rId16"/>
    <p:sldId id="304" r:id="rId17"/>
    <p:sldId id="302" r:id="rId18"/>
    <p:sldId id="334" r:id="rId19"/>
    <p:sldId id="335" r:id="rId20"/>
    <p:sldId id="261" r:id="rId21"/>
    <p:sldId id="285" r:id="rId22"/>
    <p:sldId id="287" r:id="rId23"/>
    <p:sldId id="286" r:id="rId24"/>
    <p:sldId id="293" r:id="rId25"/>
    <p:sldId id="315" r:id="rId26"/>
    <p:sldId id="270" r:id="rId27"/>
    <p:sldId id="337" r:id="rId28"/>
    <p:sldId id="274" r:id="rId29"/>
    <p:sldId id="338" r:id="rId30"/>
    <p:sldId id="275" r:id="rId31"/>
    <p:sldId id="339" r:id="rId32"/>
    <p:sldId id="322" r:id="rId33"/>
    <p:sldId id="340" r:id="rId34"/>
    <p:sldId id="26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49CD"/>
    <a:srgbClr val="FF7E00"/>
    <a:srgbClr val="00EFCE"/>
    <a:srgbClr val="00DF00"/>
    <a:srgbClr val="A900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80"/>
    <p:restoredTop sz="86058"/>
  </p:normalViewPr>
  <p:slideViewPr>
    <p:cSldViewPr snapToGrid="0" snapToObjects="1">
      <p:cViewPr varScale="1">
        <p:scale>
          <a:sx n="125" d="100"/>
          <a:sy n="125" d="100"/>
        </p:scale>
        <p:origin x="640"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MRC_Postdoc\Pangenomic\pangenome_analysis\ALL\phylo_analysis\panaroo_results_noEVO\summary_statistics.txt"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explosion val="4"/>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CC4A-41BE-B5A3-CD7DD42B5BA0}"/>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CC4A-41BE-B5A3-CD7DD42B5BA0}"/>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CC4A-41BE-B5A3-CD7DD42B5BA0}"/>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CC4A-41BE-B5A3-CD7DD42B5BA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summary_statistics!$A$2:$A$5</c:f>
              <c:strCache>
                <c:ptCount val="4"/>
                <c:pt idx="0">
                  <c:v>Core genes</c:v>
                </c:pt>
                <c:pt idx="1">
                  <c:v>Soft core genes</c:v>
                </c:pt>
                <c:pt idx="2">
                  <c:v>Shell genes</c:v>
                </c:pt>
                <c:pt idx="3">
                  <c:v>Cloud genes</c:v>
                </c:pt>
              </c:strCache>
            </c:strRef>
          </c:cat>
          <c:val>
            <c:numRef>
              <c:f>summary_statistics!$C$2:$C$5</c:f>
              <c:numCache>
                <c:formatCode>General</c:formatCode>
                <c:ptCount val="4"/>
                <c:pt idx="0">
                  <c:v>2774</c:v>
                </c:pt>
                <c:pt idx="1">
                  <c:v>430</c:v>
                </c:pt>
                <c:pt idx="2">
                  <c:v>2553</c:v>
                </c:pt>
                <c:pt idx="3">
                  <c:v>22119</c:v>
                </c:pt>
              </c:numCache>
            </c:numRef>
          </c:val>
          <c:extLst>
            <c:ext xmlns:c16="http://schemas.microsoft.com/office/drawing/2014/chart" uri="{C3380CC4-5D6E-409C-BE32-E72D297353CC}">
              <c16:uniqueId val="{00000008-CC4A-41BE-B5A3-CD7DD42B5BA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2.3699899447999429E-2"/>
          <c:y val="0.80903084360046795"/>
          <c:w val="0.9262999855039451"/>
          <c:h val="0.15224745662122419"/>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4A287C-41D6-784E-9A04-D999FE65CE6F}" type="doc">
      <dgm:prSet loTypeId="urn:microsoft.com/office/officeart/2005/8/layout/hierarchy2" loCatId="" qsTypeId="urn:microsoft.com/office/officeart/2005/8/quickstyle/simple1" qsCatId="simple" csTypeId="urn:microsoft.com/office/officeart/2005/8/colors/colorful1" csCatId="colorful" phldr="1"/>
      <dgm:spPr/>
      <dgm:t>
        <a:bodyPr/>
        <a:lstStyle/>
        <a:p>
          <a:endParaRPr lang="en-GB"/>
        </a:p>
      </dgm:t>
    </dgm:pt>
    <dgm:pt modelId="{213C55AC-6131-7449-82C4-76A7469E8AE6}">
      <dgm:prSet phldrT="[Text]" custT="1"/>
      <dgm:spPr/>
      <dgm:t>
        <a:bodyPr/>
        <a:lstStyle/>
        <a:p>
          <a:r>
            <a:rPr lang="en-GB" sz="2800" b="1" dirty="0"/>
            <a:t>PG collection</a:t>
          </a:r>
        </a:p>
      </dgm:t>
    </dgm:pt>
    <dgm:pt modelId="{F739A6B5-4A9E-A04F-AEFE-E30A4B10F464}" type="parTrans" cxnId="{CAC397EC-E628-7440-9E8E-25722DA32F20}">
      <dgm:prSet/>
      <dgm:spPr/>
      <dgm:t>
        <a:bodyPr/>
        <a:lstStyle/>
        <a:p>
          <a:endParaRPr lang="en-GB" sz="2400">
            <a:solidFill>
              <a:sysClr val="windowText" lastClr="000000"/>
            </a:solidFill>
          </a:endParaRPr>
        </a:p>
      </dgm:t>
    </dgm:pt>
    <dgm:pt modelId="{618E7956-43BC-BF43-9B3E-FBC5821B43CE}" type="sibTrans" cxnId="{CAC397EC-E628-7440-9E8E-25722DA32F20}">
      <dgm:prSet/>
      <dgm:spPr/>
      <dgm:t>
        <a:bodyPr/>
        <a:lstStyle/>
        <a:p>
          <a:endParaRPr lang="en-GB" sz="2400">
            <a:solidFill>
              <a:sysClr val="windowText" lastClr="000000"/>
            </a:solidFill>
          </a:endParaRPr>
        </a:p>
      </dgm:t>
    </dgm:pt>
    <dgm:pt modelId="{DC800FD0-1EAD-1B40-A623-D17558001C8E}">
      <dgm:prSet phldrT="[Text]" custT="1"/>
      <dgm:spPr/>
      <dgm:t>
        <a:bodyPr/>
        <a:lstStyle/>
        <a:p>
          <a:r>
            <a:rPr lang="en-GB" sz="1600" dirty="0"/>
            <a:t>Worm phenotype</a:t>
          </a:r>
        </a:p>
      </dgm:t>
    </dgm:pt>
    <dgm:pt modelId="{3B105421-36E3-C048-BEA9-CB1C722B6A59}" type="parTrans" cxnId="{A8ACC843-F611-6D40-8A63-B4D81D5876B8}">
      <dgm:prSet custT="1"/>
      <dgm:spPr/>
      <dgm:t>
        <a:bodyPr/>
        <a:lstStyle/>
        <a:p>
          <a:endParaRPr lang="en-GB" sz="1050">
            <a:solidFill>
              <a:sysClr val="windowText" lastClr="000000"/>
            </a:solidFill>
          </a:endParaRPr>
        </a:p>
      </dgm:t>
    </dgm:pt>
    <dgm:pt modelId="{5E9FCCD2-25EE-794A-8B45-250315AED940}" type="sibTrans" cxnId="{A8ACC843-F611-6D40-8A63-B4D81D5876B8}">
      <dgm:prSet/>
      <dgm:spPr/>
      <dgm:t>
        <a:bodyPr/>
        <a:lstStyle/>
        <a:p>
          <a:endParaRPr lang="en-GB" sz="2400">
            <a:solidFill>
              <a:sysClr val="windowText" lastClr="000000"/>
            </a:solidFill>
          </a:endParaRPr>
        </a:p>
      </dgm:t>
    </dgm:pt>
    <dgm:pt modelId="{3C184F70-5009-C64D-9D28-78DA49375502}">
      <dgm:prSet phldrT="[Text]" custT="1"/>
      <dgm:spPr/>
      <dgm:t>
        <a:bodyPr/>
        <a:lstStyle/>
        <a:p>
          <a:r>
            <a:rPr lang="en-GB" sz="1600"/>
            <a:t>Metabolic capacity</a:t>
          </a:r>
          <a:endParaRPr lang="en-GB" sz="1600" dirty="0"/>
        </a:p>
      </dgm:t>
    </dgm:pt>
    <dgm:pt modelId="{A9524199-3D44-8049-818E-4665B4924927}" type="parTrans" cxnId="{F30E7B9E-4510-1E41-9ADB-653679931836}">
      <dgm:prSet custT="1"/>
      <dgm:spPr/>
      <dgm:t>
        <a:bodyPr/>
        <a:lstStyle/>
        <a:p>
          <a:endParaRPr lang="en-GB" sz="700">
            <a:solidFill>
              <a:sysClr val="windowText" lastClr="000000"/>
            </a:solidFill>
          </a:endParaRPr>
        </a:p>
      </dgm:t>
    </dgm:pt>
    <dgm:pt modelId="{1F234C61-A00A-1544-93DF-AEF80EDC24E5}" type="sibTrans" cxnId="{F30E7B9E-4510-1E41-9ADB-653679931836}">
      <dgm:prSet/>
      <dgm:spPr/>
      <dgm:t>
        <a:bodyPr/>
        <a:lstStyle/>
        <a:p>
          <a:endParaRPr lang="en-GB" sz="2400">
            <a:solidFill>
              <a:sysClr val="windowText" lastClr="000000"/>
            </a:solidFill>
          </a:endParaRPr>
        </a:p>
      </dgm:t>
    </dgm:pt>
    <dgm:pt modelId="{FE83781A-E62E-2943-BF22-A74B06E373C4}">
      <dgm:prSet phldrT="[Text]" custT="1"/>
      <dgm:spPr/>
      <dgm:t>
        <a:bodyPr/>
        <a:lstStyle/>
        <a:p>
          <a:r>
            <a:rPr lang="en-GB" sz="1600"/>
            <a:t>Phylogroups</a:t>
          </a:r>
          <a:endParaRPr lang="en-GB" sz="1600" dirty="0"/>
        </a:p>
      </dgm:t>
    </dgm:pt>
    <dgm:pt modelId="{658C942E-C497-814C-AA70-15B6D0609455}" type="parTrans" cxnId="{70DCA50F-1C7A-2341-9832-3211B5602153}">
      <dgm:prSet custT="1"/>
      <dgm:spPr/>
      <dgm:t>
        <a:bodyPr/>
        <a:lstStyle/>
        <a:p>
          <a:endParaRPr lang="en-GB" sz="700">
            <a:solidFill>
              <a:sysClr val="windowText" lastClr="000000"/>
            </a:solidFill>
          </a:endParaRPr>
        </a:p>
      </dgm:t>
    </dgm:pt>
    <dgm:pt modelId="{FFF10750-BFEF-CC4E-B64D-B608AEF109D1}" type="sibTrans" cxnId="{70DCA50F-1C7A-2341-9832-3211B5602153}">
      <dgm:prSet/>
      <dgm:spPr/>
      <dgm:t>
        <a:bodyPr/>
        <a:lstStyle/>
        <a:p>
          <a:endParaRPr lang="en-GB" sz="2400">
            <a:solidFill>
              <a:sysClr val="windowText" lastClr="000000"/>
            </a:solidFill>
          </a:endParaRPr>
        </a:p>
      </dgm:t>
    </dgm:pt>
    <dgm:pt modelId="{0BF46E1B-25FE-1247-A750-BD5558A1A54F}">
      <dgm:prSet phldrT="[Text]" custT="1"/>
      <dgm:spPr/>
      <dgm:t>
        <a:bodyPr/>
        <a:lstStyle/>
        <a:p>
          <a:r>
            <a:rPr lang="en-GB" sz="1600" dirty="0"/>
            <a:t>Bacterial phenotype</a:t>
          </a:r>
        </a:p>
      </dgm:t>
    </dgm:pt>
    <dgm:pt modelId="{F0428519-AA46-E641-8F11-E009D529980B}" type="parTrans" cxnId="{16D014E1-4E45-F64C-87C4-0CA098B4EBC2}">
      <dgm:prSet custT="1"/>
      <dgm:spPr/>
      <dgm:t>
        <a:bodyPr/>
        <a:lstStyle/>
        <a:p>
          <a:endParaRPr lang="en-GB" sz="800">
            <a:solidFill>
              <a:sysClr val="windowText" lastClr="000000"/>
            </a:solidFill>
          </a:endParaRPr>
        </a:p>
      </dgm:t>
    </dgm:pt>
    <dgm:pt modelId="{3D538CBF-7917-C143-88FE-D6931412F706}" type="sibTrans" cxnId="{16D014E1-4E45-F64C-87C4-0CA098B4EBC2}">
      <dgm:prSet/>
      <dgm:spPr/>
      <dgm:t>
        <a:bodyPr/>
        <a:lstStyle/>
        <a:p>
          <a:endParaRPr lang="en-GB" sz="2400">
            <a:solidFill>
              <a:sysClr val="windowText" lastClr="000000"/>
            </a:solidFill>
          </a:endParaRPr>
        </a:p>
      </dgm:t>
    </dgm:pt>
    <dgm:pt modelId="{8CCC9F8B-7D31-174F-9F57-482300083441}">
      <dgm:prSet phldrT="[Text]" custT="1"/>
      <dgm:spPr>
        <a:solidFill>
          <a:schemeClr val="accent2">
            <a:lumMod val="50000"/>
          </a:schemeClr>
        </a:solidFill>
      </dgm:spPr>
      <dgm:t>
        <a:bodyPr/>
        <a:lstStyle/>
        <a:p>
          <a:r>
            <a:rPr lang="en-GB" sz="1600"/>
            <a:t>Genomic info</a:t>
          </a:r>
          <a:endParaRPr lang="en-GB" sz="1600" dirty="0"/>
        </a:p>
      </dgm:t>
    </dgm:pt>
    <dgm:pt modelId="{75238EF7-7627-1842-BE92-9A5D3DA3EC65}" type="parTrans" cxnId="{17CFDB6E-B25B-D84D-9617-A5F3E77C4854}">
      <dgm:prSet custT="1"/>
      <dgm:spPr/>
      <dgm:t>
        <a:bodyPr/>
        <a:lstStyle/>
        <a:p>
          <a:endParaRPr lang="en-GB" sz="700">
            <a:solidFill>
              <a:sysClr val="windowText" lastClr="000000"/>
            </a:solidFill>
          </a:endParaRPr>
        </a:p>
      </dgm:t>
    </dgm:pt>
    <dgm:pt modelId="{EC6B37E5-0432-E444-95BF-4A62698067F4}" type="sibTrans" cxnId="{17CFDB6E-B25B-D84D-9617-A5F3E77C4854}">
      <dgm:prSet/>
      <dgm:spPr/>
      <dgm:t>
        <a:bodyPr/>
        <a:lstStyle/>
        <a:p>
          <a:endParaRPr lang="en-GB" sz="2400">
            <a:solidFill>
              <a:sysClr val="windowText" lastClr="000000"/>
            </a:solidFill>
          </a:endParaRPr>
        </a:p>
      </dgm:t>
    </dgm:pt>
    <dgm:pt modelId="{26CC67BA-ADE3-E946-9871-48BEC6A0B7E9}">
      <dgm:prSet phldrT="[Text]" custT="1"/>
      <dgm:spPr/>
      <dgm:t>
        <a:bodyPr/>
        <a:lstStyle/>
        <a:p>
          <a:r>
            <a:rPr lang="en-GB" sz="1600" dirty="0"/>
            <a:t>Annotation</a:t>
          </a:r>
        </a:p>
      </dgm:t>
    </dgm:pt>
    <dgm:pt modelId="{CD7CEDA0-2B70-314F-B124-C05651B8D96A}" type="parTrans" cxnId="{8FCEA1B2-9F2E-9141-86E5-67E149963815}">
      <dgm:prSet custT="1"/>
      <dgm:spPr/>
      <dgm:t>
        <a:bodyPr/>
        <a:lstStyle/>
        <a:p>
          <a:endParaRPr lang="en-GB" sz="700">
            <a:solidFill>
              <a:sysClr val="windowText" lastClr="000000"/>
            </a:solidFill>
          </a:endParaRPr>
        </a:p>
      </dgm:t>
    </dgm:pt>
    <dgm:pt modelId="{66D6350D-030D-B54A-815B-46276AB3D1CD}" type="sibTrans" cxnId="{8FCEA1B2-9F2E-9141-86E5-67E149963815}">
      <dgm:prSet/>
      <dgm:spPr/>
      <dgm:t>
        <a:bodyPr/>
        <a:lstStyle/>
        <a:p>
          <a:endParaRPr lang="en-GB" sz="2400">
            <a:solidFill>
              <a:sysClr val="windowText" lastClr="000000"/>
            </a:solidFill>
          </a:endParaRPr>
        </a:p>
      </dgm:t>
    </dgm:pt>
    <dgm:pt modelId="{51770EA1-D803-3B4E-9BCD-ECEA3993643F}">
      <dgm:prSet phldrT="[Text]" custT="1"/>
      <dgm:spPr/>
      <dgm:t>
        <a:bodyPr/>
        <a:lstStyle/>
        <a:p>
          <a:r>
            <a:rPr lang="en-GB" sz="1600"/>
            <a:t>Pangenome Calculation</a:t>
          </a:r>
          <a:endParaRPr lang="en-GB" sz="1600" dirty="0"/>
        </a:p>
      </dgm:t>
    </dgm:pt>
    <dgm:pt modelId="{6FC8A869-FF07-1440-B5E3-2BBB9166AFC6}" type="parTrans" cxnId="{0C32192E-AF14-FC42-BFE7-D04D5F978C66}">
      <dgm:prSet custT="1"/>
      <dgm:spPr/>
      <dgm:t>
        <a:bodyPr/>
        <a:lstStyle/>
        <a:p>
          <a:endParaRPr lang="en-GB" sz="700">
            <a:solidFill>
              <a:sysClr val="windowText" lastClr="000000"/>
            </a:solidFill>
          </a:endParaRPr>
        </a:p>
      </dgm:t>
    </dgm:pt>
    <dgm:pt modelId="{938DF504-2936-194A-93C2-2B8E05320098}" type="sibTrans" cxnId="{0C32192E-AF14-FC42-BFE7-D04D5F978C66}">
      <dgm:prSet/>
      <dgm:spPr/>
      <dgm:t>
        <a:bodyPr/>
        <a:lstStyle/>
        <a:p>
          <a:endParaRPr lang="en-GB" sz="2400">
            <a:solidFill>
              <a:sysClr val="windowText" lastClr="000000"/>
            </a:solidFill>
          </a:endParaRPr>
        </a:p>
      </dgm:t>
    </dgm:pt>
    <dgm:pt modelId="{1532B815-ADBD-C74E-A5A3-A1CB5D61B6A3}">
      <dgm:prSet phldrT="[Text]" custT="1"/>
      <dgm:spPr>
        <a:solidFill>
          <a:srgbClr val="92D050"/>
        </a:solidFill>
      </dgm:spPr>
      <dgm:t>
        <a:bodyPr/>
        <a:lstStyle/>
        <a:p>
          <a:r>
            <a:rPr lang="en-GB" sz="1600"/>
            <a:t>gene P/A</a:t>
          </a:r>
          <a:endParaRPr lang="en-GB" sz="1600" dirty="0"/>
        </a:p>
      </dgm:t>
    </dgm:pt>
    <dgm:pt modelId="{5712652D-B8C2-804E-8BE6-B2D3DC37615D}" type="parTrans" cxnId="{6FC17FCE-1946-C241-A64B-5F3F46531B49}">
      <dgm:prSet custT="1"/>
      <dgm:spPr/>
      <dgm:t>
        <a:bodyPr/>
        <a:lstStyle/>
        <a:p>
          <a:endParaRPr lang="en-GB" sz="700">
            <a:solidFill>
              <a:sysClr val="windowText" lastClr="000000"/>
            </a:solidFill>
          </a:endParaRPr>
        </a:p>
      </dgm:t>
    </dgm:pt>
    <dgm:pt modelId="{52603570-7548-0E43-BA73-17CD7287A6AA}" type="sibTrans" cxnId="{6FC17FCE-1946-C241-A64B-5F3F46531B49}">
      <dgm:prSet/>
      <dgm:spPr/>
      <dgm:t>
        <a:bodyPr/>
        <a:lstStyle/>
        <a:p>
          <a:endParaRPr lang="en-GB" sz="2400">
            <a:solidFill>
              <a:sysClr val="windowText" lastClr="000000"/>
            </a:solidFill>
          </a:endParaRPr>
        </a:p>
      </dgm:t>
    </dgm:pt>
    <dgm:pt modelId="{C26CB635-888A-8B4A-9D0B-2A6D46F7A114}">
      <dgm:prSet phldrT="[Text]" custT="1"/>
      <dgm:spPr>
        <a:solidFill>
          <a:srgbClr val="92D050"/>
        </a:solidFill>
      </dgm:spPr>
      <dgm:t>
        <a:bodyPr/>
        <a:lstStyle/>
        <a:p>
          <a:r>
            <a:rPr lang="en-GB" sz="1600" dirty="0"/>
            <a:t>gene variants</a:t>
          </a:r>
        </a:p>
      </dgm:t>
    </dgm:pt>
    <dgm:pt modelId="{775DAA19-CA84-9142-A695-656D91A8AA30}" type="parTrans" cxnId="{8468A3D3-DAC0-F749-8E4D-60440A74C55C}">
      <dgm:prSet custT="1"/>
      <dgm:spPr/>
      <dgm:t>
        <a:bodyPr/>
        <a:lstStyle/>
        <a:p>
          <a:endParaRPr lang="en-GB" sz="700">
            <a:solidFill>
              <a:sysClr val="windowText" lastClr="000000"/>
            </a:solidFill>
          </a:endParaRPr>
        </a:p>
      </dgm:t>
    </dgm:pt>
    <dgm:pt modelId="{814DEEFB-0CC7-2E47-AA08-42A43AF37710}" type="sibTrans" cxnId="{8468A3D3-DAC0-F749-8E4D-60440A74C55C}">
      <dgm:prSet/>
      <dgm:spPr/>
      <dgm:t>
        <a:bodyPr/>
        <a:lstStyle/>
        <a:p>
          <a:endParaRPr lang="en-GB" sz="2400">
            <a:solidFill>
              <a:sysClr val="windowText" lastClr="000000"/>
            </a:solidFill>
          </a:endParaRPr>
        </a:p>
      </dgm:t>
    </dgm:pt>
    <dgm:pt modelId="{C4353762-46B2-5B47-A7A0-0721E65E980D}">
      <dgm:prSet phldrT="[Text]" custT="1"/>
      <dgm:spPr>
        <a:solidFill>
          <a:srgbClr val="92D050"/>
        </a:solidFill>
      </dgm:spPr>
      <dgm:t>
        <a:bodyPr/>
        <a:lstStyle/>
        <a:p>
          <a:r>
            <a:rPr lang="en-GB" sz="1600" dirty="0"/>
            <a:t>Structural variants</a:t>
          </a:r>
        </a:p>
      </dgm:t>
    </dgm:pt>
    <dgm:pt modelId="{377FC13A-2504-334F-94C7-C1DE996A7FFB}" type="parTrans" cxnId="{1C4CC130-A009-0143-BBD7-AFD0CAD4EE23}">
      <dgm:prSet custT="1"/>
      <dgm:spPr/>
      <dgm:t>
        <a:bodyPr/>
        <a:lstStyle/>
        <a:p>
          <a:endParaRPr lang="en-GB" sz="700">
            <a:solidFill>
              <a:sysClr val="windowText" lastClr="000000"/>
            </a:solidFill>
          </a:endParaRPr>
        </a:p>
      </dgm:t>
    </dgm:pt>
    <dgm:pt modelId="{FF1890EA-7138-E846-B82F-6B4657419A5E}" type="sibTrans" cxnId="{1C4CC130-A009-0143-BBD7-AFD0CAD4EE23}">
      <dgm:prSet/>
      <dgm:spPr/>
      <dgm:t>
        <a:bodyPr/>
        <a:lstStyle/>
        <a:p>
          <a:endParaRPr lang="en-GB" sz="2400">
            <a:solidFill>
              <a:sysClr val="windowText" lastClr="000000"/>
            </a:solidFill>
          </a:endParaRPr>
        </a:p>
      </dgm:t>
    </dgm:pt>
    <dgm:pt modelId="{FC1F800C-DDEE-0848-BD2A-4A0BEBF23F0D}">
      <dgm:prSet phldrT="[Text]" custT="1"/>
      <dgm:spPr/>
      <dgm:t>
        <a:bodyPr/>
        <a:lstStyle/>
        <a:p>
          <a:r>
            <a:rPr lang="en-GB" sz="1600"/>
            <a:t>BGCs (biosynthetic gene clusters)</a:t>
          </a:r>
          <a:endParaRPr lang="en-GB" sz="1600" dirty="0"/>
        </a:p>
      </dgm:t>
    </dgm:pt>
    <dgm:pt modelId="{589E4D52-7C0B-BC40-AB59-8164B404ACB0}" type="parTrans" cxnId="{1C547A8A-A1F1-E74E-8A54-76756B186D33}">
      <dgm:prSet custT="1"/>
      <dgm:spPr/>
      <dgm:t>
        <a:bodyPr/>
        <a:lstStyle/>
        <a:p>
          <a:endParaRPr lang="en-GB" sz="700">
            <a:solidFill>
              <a:sysClr val="windowText" lastClr="000000"/>
            </a:solidFill>
          </a:endParaRPr>
        </a:p>
      </dgm:t>
    </dgm:pt>
    <dgm:pt modelId="{436502D1-ABB4-274C-8238-E90B9FCCB919}" type="sibTrans" cxnId="{1C547A8A-A1F1-E74E-8A54-76756B186D33}">
      <dgm:prSet/>
      <dgm:spPr/>
      <dgm:t>
        <a:bodyPr/>
        <a:lstStyle/>
        <a:p>
          <a:endParaRPr lang="en-GB" sz="2400">
            <a:solidFill>
              <a:sysClr val="windowText" lastClr="000000"/>
            </a:solidFill>
          </a:endParaRPr>
        </a:p>
      </dgm:t>
    </dgm:pt>
    <dgm:pt modelId="{9CEF6C28-246D-4A41-9D37-31DE3A69D92F}">
      <dgm:prSet phldrT="[Text]" custT="1"/>
      <dgm:spPr/>
      <dgm:t>
        <a:bodyPr/>
        <a:lstStyle/>
        <a:p>
          <a:r>
            <a:rPr lang="en-GB" sz="1600"/>
            <a:t>Prophages</a:t>
          </a:r>
          <a:endParaRPr lang="en-GB" sz="1600" dirty="0"/>
        </a:p>
      </dgm:t>
    </dgm:pt>
    <dgm:pt modelId="{5543D0E5-D05B-A14B-B260-1E7CDCFF70E4}" type="parTrans" cxnId="{3C54C853-643C-AE49-BDD9-C71BAE833462}">
      <dgm:prSet custT="1"/>
      <dgm:spPr/>
      <dgm:t>
        <a:bodyPr/>
        <a:lstStyle/>
        <a:p>
          <a:endParaRPr lang="en-GB" sz="700">
            <a:solidFill>
              <a:sysClr val="windowText" lastClr="000000"/>
            </a:solidFill>
          </a:endParaRPr>
        </a:p>
      </dgm:t>
    </dgm:pt>
    <dgm:pt modelId="{84C30975-034F-0947-8A9F-344C0A05CA98}" type="sibTrans" cxnId="{3C54C853-643C-AE49-BDD9-C71BAE833462}">
      <dgm:prSet/>
      <dgm:spPr/>
      <dgm:t>
        <a:bodyPr/>
        <a:lstStyle/>
        <a:p>
          <a:endParaRPr lang="en-GB" sz="2400">
            <a:solidFill>
              <a:sysClr val="windowText" lastClr="000000"/>
            </a:solidFill>
          </a:endParaRPr>
        </a:p>
      </dgm:t>
    </dgm:pt>
    <dgm:pt modelId="{F24E3F75-9AF8-BD4D-9E0C-6B03AA932767}">
      <dgm:prSet phldrT="[Text]" custT="1"/>
      <dgm:spPr/>
      <dgm:t>
        <a:bodyPr/>
        <a:lstStyle/>
        <a:p>
          <a:r>
            <a:rPr lang="en-GB" sz="1600"/>
            <a:t>Cryptic prophages</a:t>
          </a:r>
          <a:endParaRPr lang="en-GB" sz="1600" dirty="0"/>
        </a:p>
      </dgm:t>
    </dgm:pt>
    <dgm:pt modelId="{A4112A92-9AB6-0F4A-9E89-E445DCC43D79}" type="parTrans" cxnId="{ECB1BDBD-C647-EE40-A464-3F933A34A7F6}">
      <dgm:prSet custT="1"/>
      <dgm:spPr/>
      <dgm:t>
        <a:bodyPr/>
        <a:lstStyle/>
        <a:p>
          <a:endParaRPr lang="en-GB" sz="700">
            <a:solidFill>
              <a:sysClr val="windowText" lastClr="000000"/>
            </a:solidFill>
          </a:endParaRPr>
        </a:p>
      </dgm:t>
    </dgm:pt>
    <dgm:pt modelId="{B32564DA-C864-AA40-8E21-8DB487BDFF49}" type="sibTrans" cxnId="{ECB1BDBD-C647-EE40-A464-3F933A34A7F6}">
      <dgm:prSet/>
      <dgm:spPr/>
      <dgm:t>
        <a:bodyPr/>
        <a:lstStyle/>
        <a:p>
          <a:endParaRPr lang="en-GB" sz="2400">
            <a:solidFill>
              <a:sysClr val="windowText" lastClr="000000"/>
            </a:solidFill>
          </a:endParaRPr>
        </a:p>
      </dgm:t>
    </dgm:pt>
    <dgm:pt modelId="{B4BFA664-7A47-B549-A7B7-C78D810E313D}">
      <dgm:prSet phldrT="[Text]" custT="1"/>
      <dgm:spPr/>
      <dgm:t>
        <a:bodyPr/>
        <a:lstStyle/>
        <a:p>
          <a:r>
            <a:rPr lang="en-GB" sz="1600"/>
            <a:t>Plasmids</a:t>
          </a:r>
          <a:endParaRPr lang="en-GB" sz="1600" dirty="0"/>
        </a:p>
      </dgm:t>
    </dgm:pt>
    <dgm:pt modelId="{5B6EE3C7-7C34-E840-9964-1622776B6AD2}" type="parTrans" cxnId="{0EB1D72B-49E0-E74B-A8C1-7E9540459883}">
      <dgm:prSet custT="1"/>
      <dgm:spPr/>
      <dgm:t>
        <a:bodyPr/>
        <a:lstStyle/>
        <a:p>
          <a:endParaRPr lang="en-GB" sz="700">
            <a:solidFill>
              <a:sysClr val="windowText" lastClr="000000"/>
            </a:solidFill>
          </a:endParaRPr>
        </a:p>
      </dgm:t>
    </dgm:pt>
    <dgm:pt modelId="{75D8AA49-DE12-F345-A662-FDFC7BBFE292}" type="sibTrans" cxnId="{0EB1D72B-49E0-E74B-A8C1-7E9540459883}">
      <dgm:prSet/>
      <dgm:spPr/>
      <dgm:t>
        <a:bodyPr/>
        <a:lstStyle/>
        <a:p>
          <a:endParaRPr lang="en-GB" sz="2400">
            <a:solidFill>
              <a:sysClr val="windowText" lastClr="000000"/>
            </a:solidFill>
          </a:endParaRPr>
        </a:p>
      </dgm:t>
    </dgm:pt>
    <dgm:pt modelId="{9DEAFFA8-84FD-DB45-8B6A-D312B13288BB}">
      <dgm:prSet phldrT="[Text]" custT="1"/>
      <dgm:spPr/>
      <dgm:t>
        <a:bodyPr/>
        <a:lstStyle/>
        <a:p>
          <a:r>
            <a:rPr lang="en-GB" sz="1600"/>
            <a:t>GFCs (Gene family clusters)</a:t>
          </a:r>
          <a:endParaRPr lang="en-GB" sz="1600" dirty="0"/>
        </a:p>
      </dgm:t>
    </dgm:pt>
    <dgm:pt modelId="{EAA32A22-72C3-5947-BA4A-6AF679821A71}" type="parTrans" cxnId="{D0FEE3A4-49E0-5C44-BDCA-FE803E5C902C}">
      <dgm:prSet custT="1"/>
      <dgm:spPr/>
      <dgm:t>
        <a:bodyPr/>
        <a:lstStyle/>
        <a:p>
          <a:endParaRPr lang="en-GB" sz="700">
            <a:solidFill>
              <a:sysClr val="windowText" lastClr="000000"/>
            </a:solidFill>
          </a:endParaRPr>
        </a:p>
      </dgm:t>
    </dgm:pt>
    <dgm:pt modelId="{3634A0F3-0B55-0541-B117-0CB813B597B0}" type="sibTrans" cxnId="{D0FEE3A4-49E0-5C44-BDCA-FE803E5C902C}">
      <dgm:prSet/>
      <dgm:spPr/>
      <dgm:t>
        <a:bodyPr/>
        <a:lstStyle/>
        <a:p>
          <a:endParaRPr lang="en-GB" sz="2400">
            <a:solidFill>
              <a:sysClr val="windowText" lastClr="000000"/>
            </a:solidFill>
          </a:endParaRPr>
        </a:p>
      </dgm:t>
    </dgm:pt>
    <dgm:pt modelId="{DAEC6E1D-04FC-374A-870D-185046C0D653}" type="pres">
      <dgm:prSet presAssocID="{664A287C-41D6-784E-9A04-D999FE65CE6F}" presName="diagram" presStyleCnt="0">
        <dgm:presLayoutVars>
          <dgm:chPref val="1"/>
          <dgm:dir/>
          <dgm:animOne val="branch"/>
          <dgm:animLvl val="lvl"/>
          <dgm:resizeHandles val="exact"/>
        </dgm:presLayoutVars>
      </dgm:prSet>
      <dgm:spPr/>
    </dgm:pt>
    <dgm:pt modelId="{CFE22521-C07E-F844-BF44-3E0D5829E00D}" type="pres">
      <dgm:prSet presAssocID="{213C55AC-6131-7449-82C4-76A7469E8AE6}" presName="root1" presStyleCnt="0"/>
      <dgm:spPr/>
    </dgm:pt>
    <dgm:pt modelId="{5B60A368-7BB3-F34B-9150-6E76DFBC9159}" type="pres">
      <dgm:prSet presAssocID="{213C55AC-6131-7449-82C4-76A7469E8AE6}" presName="LevelOneTextNode" presStyleLbl="node0" presStyleIdx="0" presStyleCnt="1" custScaleX="148535" custScaleY="157690" custLinFactNeighborX="18186" custLinFactNeighborY="-27809">
        <dgm:presLayoutVars>
          <dgm:chPref val="3"/>
        </dgm:presLayoutVars>
      </dgm:prSet>
      <dgm:spPr/>
    </dgm:pt>
    <dgm:pt modelId="{93B8448E-9487-7E42-85DB-D349C9C48DD1}" type="pres">
      <dgm:prSet presAssocID="{213C55AC-6131-7449-82C4-76A7469E8AE6}" presName="level2hierChild" presStyleCnt="0"/>
      <dgm:spPr/>
    </dgm:pt>
    <dgm:pt modelId="{A02A2F15-92AC-FC4C-9ED0-FD08FEB6FADC}" type="pres">
      <dgm:prSet presAssocID="{3B105421-36E3-C048-BEA9-CB1C722B6A59}" presName="conn2-1" presStyleLbl="parChTrans1D2" presStyleIdx="0" presStyleCnt="3"/>
      <dgm:spPr/>
    </dgm:pt>
    <dgm:pt modelId="{2842C51F-8E9A-5B41-AED4-B530DCB9B452}" type="pres">
      <dgm:prSet presAssocID="{3B105421-36E3-C048-BEA9-CB1C722B6A59}" presName="connTx" presStyleLbl="parChTrans1D2" presStyleIdx="0" presStyleCnt="3"/>
      <dgm:spPr/>
    </dgm:pt>
    <dgm:pt modelId="{518AA619-5EC9-EE45-8293-F76673DDFC7A}" type="pres">
      <dgm:prSet presAssocID="{DC800FD0-1EAD-1B40-A623-D17558001C8E}" presName="root2" presStyleCnt="0"/>
      <dgm:spPr/>
    </dgm:pt>
    <dgm:pt modelId="{7436CD22-551C-4E49-A91E-C2A9F73438BE}" type="pres">
      <dgm:prSet presAssocID="{DC800FD0-1EAD-1B40-A623-D17558001C8E}" presName="LevelTwoTextNode" presStyleLbl="node2" presStyleIdx="0" presStyleCnt="3" custLinFactY="-55731" custLinFactNeighborX="10652" custLinFactNeighborY="-100000">
        <dgm:presLayoutVars>
          <dgm:chPref val="3"/>
        </dgm:presLayoutVars>
      </dgm:prSet>
      <dgm:spPr/>
    </dgm:pt>
    <dgm:pt modelId="{2E96A60A-59F9-B24C-86F1-6AB556671812}" type="pres">
      <dgm:prSet presAssocID="{DC800FD0-1EAD-1B40-A623-D17558001C8E}" presName="level3hierChild" presStyleCnt="0"/>
      <dgm:spPr/>
    </dgm:pt>
    <dgm:pt modelId="{E0EF5846-1DD4-D74C-961A-C58B328BA986}" type="pres">
      <dgm:prSet presAssocID="{F0428519-AA46-E641-8F11-E009D529980B}" presName="conn2-1" presStyleLbl="parChTrans1D2" presStyleIdx="1" presStyleCnt="3"/>
      <dgm:spPr/>
    </dgm:pt>
    <dgm:pt modelId="{A9391B36-C0A7-CF44-9350-3B1408D1B858}" type="pres">
      <dgm:prSet presAssocID="{F0428519-AA46-E641-8F11-E009D529980B}" presName="connTx" presStyleLbl="parChTrans1D2" presStyleIdx="1" presStyleCnt="3"/>
      <dgm:spPr/>
    </dgm:pt>
    <dgm:pt modelId="{EAD28EF7-62EA-394B-B975-EF0187DFDA8B}" type="pres">
      <dgm:prSet presAssocID="{0BF46E1B-25FE-1247-A750-BD5558A1A54F}" presName="root2" presStyleCnt="0"/>
      <dgm:spPr/>
    </dgm:pt>
    <dgm:pt modelId="{6BD94FBD-18EE-6847-9446-59F3C711D363}" type="pres">
      <dgm:prSet presAssocID="{0BF46E1B-25FE-1247-A750-BD5558A1A54F}" presName="LevelTwoTextNode" presStyleLbl="node2" presStyleIdx="1" presStyleCnt="3" custLinFactY="-32884" custLinFactNeighborX="8121" custLinFactNeighborY="-100000">
        <dgm:presLayoutVars>
          <dgm:chPref val="3"/>
        </dgm:presLayoutVars>
      </dgm:prSet>
      <dgm:spPr/>
    </dgm:pt>
    <dgm:pt modelId="{2BF80C8C-E27A-694A-9816-3C61BFD1E9C0}" type="pres">
      <dgm:prSet presAssocID="{0BF46E1B-25FE-1247-A750-BD5558A1A54F}" presName="level3hierChild" presStyleCnt="0"/>
      <dgm:spPr/>
    </dgm:pt>
    <dgm:pt modelId="{3DD4A408-3E43-E545-945A-795A1AB2809E}" type="pres">
      <dgm:prSet presAssocID="{75238EF7-7627-1842-BE92-9A5D3DA3EC65}" presName="conn2-1" presStyleLbl="parChTrans1D2" presStyleIdx="2" presStyleCnt="3"/>
      <dgm:spPr/>
    </dgm:pt>
    <dgm:pt modelId="{AD05D66A-6DD9-744B-ADC3-37E8B9808259}" type="pres">
      <dgm:prSet presAssocID="{75238EF7-7627-1842-BE92-9A5D3DA3EC65}" presName="connTx" presStyleLbl="parChTrans1D2" presStyleIdx="2" presStyleCnt="3"/>
      <dgm:spPr/>
    </dgm:pt>
    <dgm:pt modelId="{F183FCB6-4787-6643-B8F0-3B09DF414C86}" type="pres">
      <dgm:prSet presAssocID="{8CCC9F8B-7D31-174F-9F57-482300083441}" presName="root2" presStyleCnt="0"/>
      <dgm:spPr/>
    </dgm:pt>
    <dgm:pt modelId="{3CB33254-FE0C-4B4F-8D43-B6C72FF97FCD}" type="pres">
      <dgm:prSet presAssocID="{8CCC9F8B-7D31-174F-9F57-482300083441}" presName="LevelTwoTextNode" presStyleLbl="node2" presStyleIdx="2" presStyleCnt="3" custLinFactNeighborX="4968" custLinFactNeighborY="-88473">
        <dgm:presLayoutVars>
          <dgm:chPref val="3"/>
        </dgm:presLayoutVars>
      </dgm:prSet>
      <dgm:spPr/>
    </dgm:pt>
    <dgm:pt modelId="{D9C4B345-3E8B-6949-A062-277A02CD2E37}" type="pres">
      <dgm:prSet presAssocID="{8CCC9F8B-7D31-174F-9F57-482300083441}" presName="level3hierChild" presStyleCnt="0"/>
      <dgm:spPr/>
    </dgm:pt>
    <dgm:pt modelId="{7A7FC3F1-0F42-1A4A-8F47-9F5249A0C534}" type="pres">
      <dgm:prSet presAssocID="{CD7CEDA0-2B70-314F-B124-C05651B8D96A}" presName="conn2-1" presStyleLbl="parChTrans1D3" presStyleIdx="0" presStyleCnt="5"/>
      <dgm:spPr/>
    </dgm:pt>
    <dgm:pt modelId="{A5856A6E-E488-C74E-A70F-68B13743148D}" type="pres">
      <dgm:prSet presAssocID="{CD7CEDA0-2B70-314F-B124-C05651B8D96A}" presName="connTx" presStyleLbl="parChTrans1D3" presStyleIdx="0" presStyleCnt="5"/>
      <dgm:spPr/>
    </dgm:pt>
    <dgm:pt modelId="{5FAD009E-EDA0-B847-AE4C-D74EC1F520A9}" type="pres">
      <dgm:prSet presAssocID="{26CC67BA-ADE3-E946-9871-48BEC6A0B7E9}" presName="root2" presStyleCnt="0"/>
      <dgm:spPr/>
    </dgm:pt>
    <dgm:pt modelId="{D75C6689-4C4E-6946-8F70-C86F456FC421}" type="pres">
      <dgm:prSet presAssocID="{26CC67BA-ADE3-E946-9871-48BEC6A0B7E9}" presName="LevelTwoTextNode" presStyleLbl="node3" presStyleIdx="0" presStyleCnt="5" custLinFactY="-93" custLinFactNeighborX="52862" custLinFactNeighborY="-100000">
        <dgm:presLayoutVars>
          <dgm:chPref val="3"/>
        </dgm:presLayoutVars>
      </dgm:prSet>
      <dgm:spPr/>
    </dgm:pt>
    <dgm:pt modelId="{608413F5-92AA-5946-AD8B-81CD284A1A3D}" type="pres">
      <dgm:prSet presAssocID="{26CC67BA-ADE3-E946-9871-48BEC6A0B7E9}" presName="level3hierChild" presStyleCnt="0"/>
      <dgm:spPr/>
    </dgm:pt>
    <dgm:pt modelId="{AE342C17-5D15-5142-B3A6-947B321F3614}" type="pres">
      <dgm:prSet presAssocID="{6FC8A869-FF07-1440-B5E3-2BBB9166AFC6}" presName="conn2-1" presStyleLbl="parChTrans1D4" presStyleIdx="0" presStyleCnt="7"/>
      <dgm:spPr/>
    </dgm:pt>
    <dgm:pt modelId="{C43246BD-401A-094E-9630-B1A529380051}" type="pres">
      <dgm:prSet presAssocID="{6FC8A869-FF07-1440-B5E3-2BBB9166AFC6}" presName="connTx" presStyleLbl="parChTrans1D4" presStyleIdx="0" presStyleCnt="7"/>
      <dgm:spPr/>
    </dgm:pt>
    <dgm:pt modelId="{40FA2DD2-051E-B24B-A8D9-8B50B4CB4E31}" type="pres">
      <dgm:prSet presAssocID="{51770EA1-D803-3B4E-9BCD-ECEA3993643F}" presName="root2" presStyleCnt="0"/>
      <dgm:spPr/>
    </dgm:pt>
    <dgm:pt modelId="{2A474A6C-A021-E743-8678-99D6D10891AF}" type="pres">
      <dgm:prSet presAssocID="{51770EA1-D803-3B4E-9BCD-ECEA3993643F}" presName="LevelTwoTextNode" presStyleLbl="node4" presStyleIdx="0" presStyleCnt="7" custLinFactNeighborX="27564" custLinFactNeighborY="-11159">
        <dgm:presLayoutVars>
          <dgm:chPref val="3"/>
        </dgm:presLayoutVars>
      </dgm:prSet>
      <dgm:spPr/>
    </dgm:pt>
    <dgm:pt modelId="{052926ED-42A6-C148-91C5-DD3FBFEB1554}" type="pres">
      <dgm:prSet presAssocID="{51770EA1-D803-3B4E-9BCD-ECEA3993643F}" presName="level3hierChild" presStyleCnt="0"/>
      <dgm:spPr/>
    </dgm:pt>
    <dgm:pt modelId="{AB73467C-A902-E641-B783-4BF59645D4D0}" type="pres">
      <dgm:prSet presAssocID="{5712652D-B8C2-804E-8BE6-B2D3DC37615D}" presName="conn2-1" presStyleLbl="parChTrans1D4" presStyleIdx="1" presStyleCnt="7"/>
      <dgm:spPr/>
    </dgm:pt>
    <dgm:pt modelId="{50A3624D-3F66-9544-9339-6DCF1D8B8368}" type="pres">
      <dgm:prSet presAssocID="{5712652D-B8C2-804E-8BE6-B2D3DC37615D}" presName="connTx" presStyleLbl="parChTrans1D4" presStyleIdx="1" presStyleCnt="7"/>
      <dgm:spPr/>
    </dgm:pt>
    <dgm:pt modelId="{CEB4BF81-0DF4-354E-AF6D-0EEEFCD39F47}" type="pres">
      <dgm:prSet presAssocID="{1532B815-ADBD-C74E-A5A3-A1CB5D61B6A3}" presName="root2" presStyleCnt="0"/>
      <dgm:spPr/>
    </dgm:pt>
    <dgm:pt modelId="{8C697E48-F16A-DE4A-9CEE-074F17B64604}" type="pres">
      <dgm:prSet presAssocID="{1532B815-ADBD-C74E-A5A3-A1CB5D61B6A3}" presName="LevelTwoTextNode" presStyleLbl="node4" presStyleIdx="1" presStyleCnt="7" custLinFactNeighborX="11245" custLinFactNeighborY="22407">
        <dgm:presLayoutVars>
          <dgm:chPref val="3"/>
        </dgm:presLayoutVars>
      </dgm:prSet>
      <dgm:spPr/>
    </dgm:pt>
    <dgm:pt modelId="{744FE011-35F7-6B4D-B8A6-3BC26EBD20F7}" type="pres">
      <dgm:prSet presAssocID="{1532B815-ADBD-C74E-A5A3-A1CB5D61B6A3}" presName="level3hierChild" presStyleCnt="0"/>
      <dgm:spPr/>
    </dgm:pt>
    <dgm:pt modelId="{33A2EEF2-DC94-024A-A7D6-BB4612D8EEDC}" type="pres">
      <dgm:prSet presAssocID="{775DAA19-CA84-9142-A695-656D91A8AA30}" presName="conn2-1" presStyleLbl="parChTrans1D4" presStyleIdx="2" presStyleCnt="7"/>
      <dgm:spPr/>
    </dgm:pt>
    <dgm:pt modelId="{555F4D97-A88B-1A46-9178-04AA3C709075}" type="pres">
      <dgm:prSet presAssocID="{775DAA19-CA84-9142-A695-656D91A8AA30}" presName="connTx" presStyleLbl="parChTrans1D4" presStyleIdx="2" presStyleCnt="7"/>
      <dgm:spPr/>
    </dgm:pt>
    <dgm:pt modelId="{CFF0FD6F-8CE0-E74D-AEBD-5081DA0C9FED}" type="pres">
      <dgm:prSet presAssocID="{C26CB635-888A-8B4A-9D0B-2A6D46F7A114}" presName="root2" presStyleCnt="0"/>
      <dgm:spPr/>
    </dgm:pt>
    <dgm:pt modelId="{04707000-A5EE-DE46-847A-CE0AFB54626F}" type="pres">
      <dgm:prSet presAssocID="{C26CB635-888A-8B4A-9D0B-2A6D46F7A114}" presName="LevelTwoTextNode" presStyleLbl="node4" presStyleIdx="2" presStyleCnt="7" custLinFactNeighborX="63137" custLinFactNeighborY="26502">
        <dgm:presLayoutVars>
          <dgm:chPref val="3"/>
        </dgm:presLayoutVars>
      </dgm:prSet>
      <dgm:spPr/>
    </dgm:pt>
    <dgm:pt modelId="{89DA2487-0A31-384E-9E9E-1FF7D9A4C9B3}" type="pres">
      <dgm:prSet presAssocID="{C26CB635-888A-8B4A-9D0B-2A6D46F7A114}" presName="level3hierChild" presStyleCnt="0"/>
      <dgm:spPr/>
    </dgm:pt>
    <dgm:pt modelId="{ED89B5F1-830B-E14F-82DA-F51EB8769892}" type="pres">
      <dgm:prSet presAssocID="{377FC13A-2504-334F-94C7-C1DE996A7FFB}" presName="conn2-1" presStyleLbl="parChTrans1D4" presStyleIdx="3" presStyleCnt="7"/>
      <dgm:spPr/>
    </dgm:pt>
    <dgm:pt modelId="{E7CC0467-670E-124E-991F-9575ED074888}" type="pres">
      <dgm:prSet presAssocID="{377FC13A-2504-334F-94C7-C1DE996A7FFB}" presName="connTx" presStyleLbl="parChTrans1D4" presStyleIdx="3" presStyleCnt="7"/>
      <dgm:spPr/>
    </dgm:pt>
    <dgm:pt modelId="{63E53166-C95F-4448-BE71-79065632F4F1}" type="pres">
      <dgm:prSet presAssocID="{C4353762-46B2-5B47-A7A0-0721E65E980D}" presName="root2" presStyleCnt="0"/>
      <dgm:spPr/>
    </dgm:pt>
    <dgm:pt modelId="{50491DD6-57CF-3845-86FF-5BF70E0C6EAA}" type="pres">
      <dgm:prSet presAssocID="{C4353762-46B2-5B47-A7A0-0721E65E980D}" presName="LevelTwoTextNode" presStyleLbl="node4" presStyleIdx="3" presStyleCnt="7" custLinFactNeighborX="63137" custLinFactNeighborY="26502">
        <dgm:presLayoutVars>
          <dgm:chPref val="3"/>
        </dgm:presLayoutVars>
      </dgm:prSet>
      <dgm:spPr/>
    </dgm:pt>
    <dgm:pt modelId="{58B86D5B-C794-014E-926F-ADE2AD37FC36}" type="pres">
      <dgm:prSet presAssocID="{C4353762-46B2-5B47-A7A0-0721E65E980D}" presName="level3hierChild" presStyleCnt="0"/>
      <dgm:spPr/>
    </dgm:pt>
    <dgm:pt modelId="{D222917B-EC1E-F64B-A2B5-FC696D84F698}" type="pres">
      <dgm:prSet presAssocID="{A9524199-3D44-8049-818E-4665B4924927}" presName="conn2-1" presStyleLbl="parChTrans1D4" presStyleIdx="4" presStyleCnt="7"/>
      <dgm:spPr/>
    </dgm:pt>
    <dgm:pt modelId="{9522FB87-E0CB-2147-9412-D6DC5E49D345}" type="pres">
      <dgm:prSet presAssocID="{A9524199-3D44-8049-818E-4665B4924927}" presName="connTx" presStyleLbl="parChTrans1D4" presStyleIdx="4" presStyleCnt="7"/>
      <dgm:spPr/>
    </dgm:pt>
    <dgm:pt modelId="{E6DC05A0-2A73-B744-A966-DF056DFE2A48}" type="pres">
      <dgm:prSet presAssocID="{3C184F70-5009-C64D-9D28-78DA49375502}" presName="root2" presStyleCnt="0"/>
      <dgm:spPr/>
    </dgm:pt>
    <dgm:pt modelId="{58BEE22D-BCC7-524A-B427-6192824D8E72}" type="pres">
      <dgm:prSet presAssocID="{3C184F70-5009-C64D-9D28-78DA49375502}" presName="LevelTwoTextNode" presStyleLbl="node4" presStyleIdx="4" presStyleCnt="7" custLinFactNeighborX="27393" custLinFactNeighborY="-1875">
        <dgm:presLayoutVars>
          <dgm:chPref val="3"/>
        </dgm:presLayoutVars>
      </dgm:prSet>
      <dgm:spPr/>
    </dgm:pt>
    <dgm:pt modelId="{AFECBEF3-5621-3C48-B441-12E81D96DF42}" type="pres">
      <dgm:prSet presAssocID="{3C184F70-5009-C64D-9D28-78DA49375502}" presName="level3hierChild" presStyleCnt="0"/>
      <dgm:spPr/>
    </dgm:pt>
    <dgm:pt modelId="{044A3090-BF6A-004F-8C70-FA6D0715E53A}" type="pres">
      <dgm:prSet presAssocID="{658C942E-C497-814C-AA70-15B6D0609455}" presName="conn2-1" presStyleLbl="parChTrans1D3" presStyleIdx="1" presStyleCnt="5"/>
      <dgm:spPr/>
    </dgm:pt>
    <dgm:pt modelId="{B3079B0E-DCC2-C440-B55A-64541196570D}" type="pres">
      <dgm:prSet presAssocID="{658C942E-C497-814C-AA70-15B6D0609455}" presName="connTx" presStyleLbl="parChTrans1D3" presStyleIdx="1" presStyleCnt="5"/>
      <dgm:spPr/>
    </dgm:pt>
    <dgm:pt modelId="{292280E3-54A1-1749-BBEF-7DC93F0541F8}" type="pres">
      <dgm:prSet presAssocID="{FE83781A-E62E-2943-BF22-A74B06E373C4}" presName="root2" presStyleCnt="0"/>
      <dgm:spPr/>
    </dgm:pt>
    <dgm:pt modelId="{A0C6E547-C6D5-6B4B-BF3F-2A8C066509CA}" type="pres">
      <dgm:prSet presAssocID="{FE83781A-E62E-2943-BF22-A74B06E373C4}" presName="LevelTwoTextNode" presStyleLbl="node3" presStyleIdx="1" presStyleCnt="5" custLinFactNeighborX="52862" custLinFactNeighborY="-98463">
        <dgm:presLayoutVars>
          <dgm:chPref val="3"/>
        </dgm:presLayoutVars>
      </dgm:prSet>
      <dgm:spPr/>
    </dgm:pt>
    <dgm:pt modelId="{D835F82C-640C-D147-81AB-41F9DCF58859}" type="pres">
      <dgm:prSet presAssocID="{FE83781A-E62E-2943-BF22-A74B06E373C4}" presName="level3hierChild" presStyleCnt="0"/>
      <dgm:spPr/>
    </dgm:pt>
    <dgm:pt modelId="{1F982A39-D233-AB4B-9ABA-A12A895CEBDE}" type="pres">
      <dgm:prSet presAssocID="{589E4D52-7C0B-BC40-AB59-8164B404ACB0}" presName="conn2-1" presStyleLbl="parChTrans1D3" presStyleIdx="2" presStyleCnt="5"/>
      <dgm:spPr/>
    </dgm:pt>
    <dgm:pt modelId="{56C52BC8-2F59-0B47-B3F9-CB21B10F1CB0}" type="pres">
      <dgm:prSet presAssocID="{589E4D52-7C0B-BC40-AB59-8164B404ACB0}" presName="connTx" presStyleLbl="parChTrans1D3" presStyleIdx="2" presStyleCnt="5"/>
      <dgm:spPr/>
    </dgm:pt>
    <dgm:pt modelId="{6AEF8EBB-143E-2745-9EE2-F9EC5E92871A}" type="pres">
      <dgm:prSet presAssocID="{FC1F800C-DDEE-0848-BD2A-4A0BEBF23F0D}" presName="root2" presStyleCnt="0"/>
      <dgm:spPr/>
    </dgm:pt>
    <dgm:pt modelId="{5D761D32-269A-754B-9A3E-B21513B0AA55}" type="pres">
      <dgm:prSet presAssocID="{FC1F800C-DDEE-0848-BD2A-4A0BEBF23F0D}" presName="LevelTwoTextNode" presStyleLbl="node3" presStyleIdx="2" presStyleCnt="5" custLinFactNeighborX="53589" custLinFactNeighborY="-99055">
        <dgm:presLayoutVars>
          <dgm:chPref val="3"/>
        </dgm:presLayoutVars>
      </dgm:prSet>
      <dgm:spPr/>
    </dgm:pt>
    <dgm:pt modelId="{7A322ACF-77DF-F544-971B-6216193B568B}" type="pres">
      <dgm:prSet presAssocID="{FC1F800C-DDEE-0848-BD2A-4A0BEBF23F0D}" presName="level3hierChild" presStyleCnt="0"/>
      <dgm:spPr/>
    </dgm:pt>
    <dgm:pt modelId="{003C2B6F-FFD9-5949-A8E2-294A67708493}" type="pres">
      <dgm:prSet presAssocID="{EAA32A22-72C3-5947-BA4A-6AF679821A71}" presName="conn2-1" presStyleLbl="parChTrans1D4" presStyleIdx="5" presStyleCnt="7"/>
      <dgm:spPr/>
    </dgm:pt>
    <dgm:pt modelId="{F7FFBE35-3D30-B449-BB07-D541464FEBCA}" type="pres">
      <dgm:prSet presAssocID="{EAA32A22-72C3-5947-BA4A-6AF679821A71}" presName="connTx" presStyleLbl="parChTrans1D4" presStyleIdx="5" presStyleCnt="7"/>
      <dgm:spPr/>
    </dgm:pt>
    <dgm:pt modelId="{7CE7F8D5-7E56-9041-8F85-911ED6718EB8}" type="pres">
      <dgm:prSet presAssocID="{9DEAFFA8-84FD-DB45-8B6A-D312B13288BB}" presName="root2" presStyleCnt="0"/>
      <dgm:spPr/>
    </dgm:pt>
    <dgm:pt modelId="{4684B241-0E8D-0948-987F-0898F843507C}" type="pres">
      <dgm:prSet presAssocID="{9DEAFFA8-84FD-DB45-8B6A-D312B13288BB}" presName="LevelTwoTextNode" presStyleLbl="node4" presStyleIdx="5" presStyleCnt="7" custLinFactNeighborX="27393" custLinFactNeighborY="-49058">
        <dgm:presLayoutVars>
          <dgm:chPref val="3"/>
        </dgm:presLayoutVars>
      </dgm:prSet>
      <dgm:spPr/>
    </dgm:pt>
    <dgm:pt modelId="{75D57F6B-A0F5-FF4C-9B66-7A385FEEEC2A}" type="pres">
      <dgm:prSet presAssocID="{9DEAFFA8-84FD-DB45-8B6A-D312B13288BB}" presName="level3hierChild" presStyleCnt="0"/>
      <dgm:spPr/>
    </dgm:pt>
    <dgm:pt modelId="{C003AB87-4B5B-E749-9D44-2ED3E1167503}" type="pres">
      <dgm:prSet presAssocID="{5543D0E5-D05B-A14B-B260-1E7CDCFF70E4}" presName="conn2-1" presStyleLbl="parChTrans1D3" presStyleIdx="3" presStyleCnt="5"/>
      <dgm:spPr/>
    </dgm:pt>
    <dgm:pt modelId="{431275FD-9664-8740-A7C5-E6B987DEB363}" type="pres">
      <dgm:prSet presAssocID="{5543D0E5-D05B-A14B-B260-1E7CDCFF70E4}" presName="connTx" presStyleLbl="parChTrans1D3" presStyleIdx="3" presStyleCnt="5"/>
      <dgm:spPr/>
    </dgm:pt>
    <dgm:pt modelId="{CB3D5897-06D9-0D40-87DA-59679412E21C}" type="pres">
      <dgm:prSet presAssocID="{9CEF6C28-246D-4A41-9D37-31DE3A69D92F}" presName="root2" presStyleCnt="0"/>
      <dgm:spPr/>
    </dgm:pt>
    <dgm:pt modelId="{6ABB0C35-6AA5-4046-8A91-5341F1609514}" type="pres">
      <dgm:prSet presAssocID="{9CEF6C28-246D-4A41-9D37-31DE3A69D92F}" presName="LevelTwoTextNode" presStyleLbl="node3" presStyleIdx="3" presStyleCnt="5" custLinFactNeighborX="53589" custLinFactNeighborY="-92651">
        <dgm:presLayoutVars>
          <dgm:chPref val="3"/>
        </dgm:presLayoutVars>
      </dgm:prSet>
      <dgm:spPr/>
    </dgm:pt>
    <dgm:pt modelId="{39723645-2785-E74A-B0C7-AE46438CC261}" type="pres">
      <dgm:prSet presAssocID="{9CEF6C28-246D-4A41-9D37-31DE3A69D92F}" presName="level3hierChild" presStyleCnt="0"/>
      <dgm:spPr/>
    </dgm:pt>
    <dgm:pt modelId="{A58C9F66-6497-3F48-9D77-35373D2F66F7}" type="pres">
      <dgm:prSet presAssocID="{A4112A92-9AB6-0F4A-9E89-E445DCC43D79}" presName="conn2-1" presStyleLbl="parChTrans1D4" presStyleIdx="6" presStyleCnt="7"/>
      <dgm:spPr/>
    </dgm:pt>
    <dgm:pt modelId="{0C77E36F-799F-D94C-8AEF-18CA3BA9F2C0}" type="pres">
      <dgm:prSet presAssocID="{A4112A92-9AB6-0F4A-9E89-E445DCC43D79}" presName="connTx" presStyleLbl="parChTrans1D4" presStyleIdx="6" presStyleCnt="7"/>
      <dgm:spPr/>
    </dgm:pt>
    <dgm:pt modelId="{62022125-11F4-6E4C-A2AE-0AF9A9490F45}" type="pres">
      <dgm:prSet presAssocID="{F24E3F75-9AF8-BD4D-9E0C-6B03AA932767}" presName="root2" presStyleCnt="0"/>
      <dgm:spPr/>
    </dgm:pt>
    <dgm:pt modelId="{88B210B3-098B-D84A-9362-CF6483B691FE}" type="pres">
      <dgm:prSet presAssocID="{F24E3F75-9AF8-BD4D-9E0C-6B03AA932767}" presName="LevelTwoTextNode" presStyleLbl="node4" presStyleIdx="6" presStyleCnt="7" custLinFactNeighborX="27393" custLinFactNeighborY="-37433">
        <dgm:presLayoutVars>
          <dgm:chPref val="3"/>
        </dgm:presLayoutVars>
      </dgm:prSet>
      <dgm:spPr/>
    </dgm:pt>
    <dgm:pt modelId="{8C27556A-67F1-DF4F-92EE-647AC7E9EBFF}" type="pres">
      <dgm:prSet presAssocID="{F24E3F75-9AF8-BD4D-9E0C-6B03AA932767}" presName="level3hierChild" presStyleCnt="0"/>
      <dgm:spPr/>
    </dgm:pt>
    <dgm:pt modelId="{0A0AF3E0-F915-1941-926E-2A8CF7CA73B1}" type="pres">
      <dgm:prSet presAssocID="{5B6EE3C7-7C34-E840-9964-1622776B6AD2}" presName="conn2-1" presStyleLbl="parChTrans1D3" presStyleIdx="4" presStyleCnt="5"/>
      <dgm:spPr/>
    </dgm:pt>
    <dgm:pt modelId="{680C20CC-D4B5-BA44-9DFC-746BCABBF89E}" type="pres">
      <dgm:prSet presAssocID="{5B6EE3C7-7C34-E840-9964-1622776B6AD2}" presName="connTx" presStyleLbl="parChTrans1D3" presStyleIdx="4" presStyleCnt="5"/>
      <dgm:spPr/>
    </dgm:pt>
    <dgm:pt modelId="{07ED0E3D-1A2D-4F47-87C9-41B97154C8A4}" type="pres">
      <dgm:prSet presAssocID="{B4BFA664-7A47-B549-A7B7-C78D810E313D}" presName="root2" presStyleCnt="0"/>
      <dgm:spPr/>
    </dgm:pt>
    <dgm:pt modelId="{5652E383-1A3B-C84F-9270-69CD689CB5D3}" type="pres">
      <dgm:prSet presAssocID="{B4BFA664-7A47-B549-A7B7-C78D810E313D}" presName="LevelTwoTextNode" presStyleLbl="node3" presStyleIdx="4" presStyleCnt="5" custLinFactNeighborX="53589" custLinFactNeighborY="-89395">
        <dgm:presLayoutVars>
          <dgm:chPref val="3"/>
        </dgm:presLayoutVars>
      </dgm:prSet>
      <dgm:spPr/>
    </dgm:pt>
    <dgm:pt modelId="{5CC5E7B5-7BB0-5442-B7C5-8E515902B8D6}" type="pres">
      <dgm:prSet presAssocID="{B4BFA664-7A47-B549-A7B7-C78D810E313D}" presName="level3hierChild" presStyleCnt="0"/>
      <dgm:spPr/>
    </dgm:pt>
  </dgm:ptLst>
  <dgm:cxnLst>
    <dgm:cxn modelId="{27BABF01-6548-1349-A10D-DF96A05D4CDA}" type="presOf" srcId="{5B6EE3C7-7C34-E840-9964-1622776B6AD2}" destId="{0A0AF3E0-F915-1941-926E-2A8CF7CA73B1}" srcOrd="0" destOrd="0" presId="urn:microsoft.com/office/officeart/2005/8/layout/hierarchy2"/>
    <dgm:cxn modelId="{B5F1390B-1F6B-3D42-B50D-5EBF02ED0CF9}" type="presOf" srcId="{377FC13A-2504-334F-94C7-C1DE996A7FFB}" destId="{ED89B5F1-830B-E14F-82DA-F51EB8769892}" srcOrd="0" destOrd="0" presId="urn:microsoft.com/office/officeart/2005/8/layout/hierarchy2"/>
    <dgm:cxn modelId="{9325940F-314D-1D46-8EE2-9DE936686B4F}" type="presOf" srcId="{0BF46E1B-25FE-1247-A750-BD5558A1A54F}" destId="{6BD94FBD-18EE-6847-9446-59F3C711D363}" srcOrd="0" destOrd="0" presId="urn:microsoft.com/office/officeart/2005/8/layout/hierarchy2"/>
    <dgm:cxn modelId="{70DCA50F-1C7A-2341-9832-3211B5602153}" srcId="{8CCC9F8B-7D31-174F-9F57-482300083441}" destId="{FE83781A-E62E-2943-BF22-A74B06E373C4}" srcOrd="1" destOrd="0" parTransId="{658C942E-C497-814C-AA70-15B6D0609455}" sibTransId="{FFF10750-BFEF-CC4E-B64D-B608AEF109D1}"/>
    <dgm:cxn modelId="{CCDB3616-03D9-834A-8D5F-057D239CD9A8}" type="presOf" srcId="{A9524199-3D44-8049-818E-4665B4924927}" destId="{D222917B-EC1E-F64B-A2B5-FC696D84F698}" srcOrd="0" destOrd="0" presId="urn:microsoft.com/office/officeart/2005/8/layout/hierarchy2"/>
    <dgm:cxn modelId="{CC9C851A-DDD8-1F4E-91DC-DB582B3F9C40}" type="presOf" srcId="{377FC13A-2504-334F-94C7-C1DE996A7FFB}" destId="{E7CC0467-670E-124E-991F-9575ED074888}" srcOrd="1" destOrd="0" presId="urn:microsoft.com/office/officeart/2005/8/layout/hierarchy2"/>
    <dgm:cxn modelId="{F6F08224-0472-2F44-BE84-DC3D54765CCC}" type="presOf" srcId="{51770EA1-D803-3B4E-9BCD-ECEA3993643F}" destId="{2A474A6C-A021-E743-8678-99D6D10891AF}" srcOrd="0" destOrd="0" presId="urn:microsoft.com/office/officeart/2005/8/layout/hierarchy2"/>
    <dgm:cxn modelId="{BF4E1A25-9BAD-F845-8C03-EAD269ED44B3}" type="presOf" srcId="{589E4D52-7C0B-BC40-AB59-8164B404ACB0}" destId="{1F982A39-D233-AB4B-9ABA-A12A895CEBDE}" srcOrd="0" destOrd="0" presId="urn:microsoft.com/office/officeart/2005/8/layout/hierarchy2"/>
    <dgm:cxn modelId="{5417AC26-655D-4948-8B8B-23157B2FBD20}" type="presOf" srcId="{CD7CEDA0-2B70-314F-B124-C05651B8D96A}" destId="{A5856A6E-E488-C74E-A70F-68B13743148D}" srcOrd="1" destOrd="0" presId="urn:microsoft.com/office/officeart/2005/8/layout/hierarchy2"/>
    <dgm:cxn modelId="{0EB1D72B-49E0-E74B-A8C1-7E9540459883}" srcId="{8CCC9F8B-7D31-174F-9F57-482300083441}" destId="{B4BFA664-7A47-B549-A7B7-C78D810E313D}" srcOrd="4" destOrd="0" parTransId="{5B6EE3C7-7C34-E840-9964-1622776B6AD2}" sibTransId="{75D8AA49-DE12-F345-A662-FDFC7BBFE292}"/>
    <dgm:cxn modelId="{0A97562D-7A8E-5849-8885-AEFAC0FC6BD4}" type="presOf" srcId="{658C942E-C497-814C-AA70-15B6D0609455}" destId="{B3079B0E-DCC2-C440-B55A-64541196570D}" srcOrd="1" destOrd="0" presId="urn:microsoft.com/office/officeart/2005/8/layout/hierarchy2"/>
    <dgm:cxn modelId="{0C32192E-AF14-FC42-BFE7-D04D5F978C66}" srcId="{26CC67BA-ADE3-E946-9871-48BEC6A0B7E9}" destId="{51770EA1-D803-3B4E-9BCD-ECEA3993643F}" srcOrd="0" destOrd="0" parTransId="{6FC8A869-FF07-1440-B5E3-2BBB9166AFC6}" sibTransId="{938DF504-2936-194A-93C2-2B8E05320098}"/>
    <dgm:cxn modelId="{1C4CC130-A009-0143-BBD7-AFD0CAD4EE23}" srcId="{51770EA1-D803-3B4E-9BCD-ECEA3993643F}" destId="{C4353762-46B2-5B47-A7A0-0721E65E980D}" srcOrd="2" destOrd="0" parTransId="{377FC13A-2504-334F-94C7-C1DE996A7FFB}" sibTransId="{FF1890EA-7138-E846-B82F-6B4657419A5E}"/>
    <dgm:cxn modelId="{5ECE2031-16F4-3B47-98BF-4C8C62D99F06}" type="presOf" srcId="{664A287C-41D6-784E-9A04-D999FE65CE6F}" destId="{DAEC6E1D-04FC-374A-870D-185046C0D653}" srcOrd="0" destOrd="0" presId="urn:microsoft.com/office/officeart/2005/8/layout/hierarchy2"/>
    <dgm:cxn modelId="{053E0832-4D10-D547-8966-D918F51AD0B6}" type="presOf" srcId="{775DAA19-CA84-9142-A695-656D91A8AA30}" destId="{555F4D97-A88B-1A46-9178-04AA3C709075}" srcOrd="1" destOrd="0" presId="urn:microsoft.com/office/officeart/2005/8/layout/hierarchy2"/>
    <dgm:cxn modelId="{A8ACC843-F611-6D40-8A63-B4D81D5876B8}" srcId="{213C55AC-6131-7449-82C4-76A7469E8AE6}" destId="{DC800FD0-1EAD-1B40-A623-D17558001C8E}" srcOrd="0" destOrd="0" parTransId="{3B105421-36E3-C048-BEA9-CB1C722B6A59}" sibTransId="{5E9FCCD2-25EE-794A-8B45-250315AED940}"/>
    <dgm:cxn modelId="{544DC94A-E6C1-CB4C-A5FB-E878ECCB40CA}" type="presOf" srcId="{A4112A92-9AB6-0F4A-9E89-E445DCC43D79}" destId="{0C77E36F-799F-D94C-8AEF-18CA3BA9F2C0}" srcOrd="1" destOrd="0" presId="urn:microsoft.com/office/officeart/2005/8/layout/hierarchy2"/>
    <dgm:cxn modelId="{70C2FC4F-B4CF-014E-A4E6-01850F1F791A}" type="presOf" srcId="{5712652D-B8C2-804E-8BE6-B2D3DC37615D}" destId="{50A3624D-3F66-9544-9339-6DCF1D8B8368}" srcOrd="1" destOrd="0" presId="urn:microsoft.com/office/officeart/2005/8/layout/hierarchy2"/>
    <dgm:cxn modelId="{AC97C453-B8B8-A84B-B4FE-D742B853DC1F}" type="presOf" srcId="{C26CB635-888A-8B4A-9D0B-2A6D46F7A114}" destId="{04707000-A5EE-DE46-847A-CE0AFB54626F}" srcOrd="0" destOrd="0" presId="urn:microsoft.com/office/officeart/2005/8/layout/hierarchy2"/>
    <dgm:cxn modelId="{3C54C853-643C-AE49-BDD9-C71BAE833462}" srcId="{8CCC9F8B-7D31-174F-9F57-482300083441}" destId="{9CEF6C28-246D-4A41-9D37-31DE3A69D92F}" srcOrd="3" destOrd="0" parTransId="{5543D0E5-D05B-A14B-B260-1E7CDCFF70E4}" sibTransId="{84C30975-034F-0947-8A9F-344C0A05CA98}"/>
    <dgm:cxn modelId="{C26BCB53-CB1E-0144-84DC-092198B1C91D}" type="presOf" srcId="{3B105421-36E3-C048-BEA9-CB1C722B6A59}" destId="{A02A2F15-92AC-FC4C-9ED0-FD08FEB6FADC}" srcOrd="0" destOrd="0" presId="urn:microsoft.com/office/officeart/2005/8/layout/hierarchy2"/>
    <dgm:cxn modelId="{83F8195C-6B89-974B-AD12-E098182186A9}" type="presOf" srcId="{5B6EE3C7-7C34-E840-9964-1622776B6AD2}" destId="{680C20CC-D4B5-BA44-9DFC-746BCABBF89E}" srcOrd="1" destOrd="0" presId="urn:microsoft.com/office/officeart/2005/8/layout/hierarchy2"/>
    <dgm:cxn modelId="{08AA3F5E-B8A1-9744-8FA9-7AA69694E8E6}" type="presOf" srcId="{A9524199-3D44-8049-818E-4665B4924927}" destId="{9522FB87-E0CB-2147-9412-D6DC5E49D345}" srcOrd="1" destOrd="0" presId="urn:microsoft.com/office/officeart/2005/8/layout/hierarchy2"/>
    <dgm:cxn modelId="{17CFDB6E-B25B-D84D-9617-A5F3E77C4854}" srcId="{213C55AC-6131-7449-82C4-76A7469E8AE6}" destId="{8CCC9F8B-7D31-174F-9F57-482300083441}" srcOrd="2" destOrd="0" parTransId="{75238EF7-7627-1842-BE92-9A5D3DA3EC65}" sibTransId="{EC6B37E5-0432-E444-95BF-4A62698067F4}"/>
    <dgm:cxn modelId="{7A9FC86F-CBD3-F54D-A8A5-4095586EA4B9}" type="presOf" srcId="{FC1F800C-DDEE-0848-BD2A-4A0BEBF23F0D}" destId="{5D761D32-269A-754B-9A3E-B21513B0AA55}" srcOrd="0" destOrd="0" presId="urn:microsoft.com/office/officeart/2005/8/layout/hierarchy2"/>
    <dgm:cxn modelId="{BBD67376-8144-E94A-A629-A9F842859FD7}" type="presOf" srcId="{5543D0E5-D05B-A14B-B260-1E7CDCFF70E4}" destId="{431275FD-9664-8740-A7C5-E6B987DEB363}" srcOrd="1" destOrd="0" presId="urn:microsoft.com/office/officeart/2005/8/layout/hierarchy2"/>
    <dgm:cxn modelId="{1C547A8A-A1F1-E74E-8A54-76756B186D33}" srcId="{8CCC9F8B-7D31-174F-9F57-482300083441}" destId="{FC1F800C-DDEE-0848-BD2A-4A0BEBF23F0D}" srcOrd="2" destOrd="0" parTransId="{589E4D52-7C0B-BC40-AB59-8164B404ACB0}" sibTransId="{436502D1-ABB4-274C-8238-E90B9FCCB919}"/>
    <dgm:cxn modelId="{355DB98B-15B3-CD4E-9876-6040E10403A3}" type="presOf" srcId="{5712652D-B8C2-804E-8BE6-B2D3DC37615D}" destId="{AB73467C-A902-E641-B783-4BF59645D4D0}" srcOrd="0" destOrd="0" presId="urn:microsoft.com/office/officeart/2005/8/layout/hierarchy2"/>
    <dgm:cxn modelId="{64038D8E-DF05-BA4A-B60A-44CDF09BDF20}" type="presOf" srcId="{FE83781A-E62E-2943-BF22-A74B06E373C4}" destId="{A0C6E547-C6D5-6B4B-BF3F-2A8C066509CA}" srcOrd="0" destOrd="0" presId="urn:microsoft.com/office/officeart/2005/8/layout/hierarchy2"/>
    <dgm:cxn modelId="{749BAA96-7A4F-EA43-80D1-72F5CE366594}" type="presOf" srcId="{75238EF7-7627-1842-BE92-9A5D3DA3EC65}" destId="{3DD4A408-3E43-E545-945A-795A1AB2809E}" srcOrd="0" destOrd="0" presId="urn:microsoft.com/office/officeart/2005/8/layout/hierarchy2"/>
    <dgm:cxn modelId="{8CCBAF9B-A641-184C-B739-249005BF36FC}" type="presOf" srcId="{213C55AC-6131-7449-82C4-76A7469E8AE6}" destId="{5B60A368-7BB3-F34B-9150-6E76DFBC9159}" srcOrd="0" destOrd="0" presId="urn:microsoft.com/office/officeart/2005/8/layout/hierarchy2"/>
    <dgm:cxn modelId="{F30E7B9E-4510-1E41-9ADB-653679931836}" srcId="{26CC67BA-ADE3-E946-9871-48BEC6A0B7E9}" destId="{3C184F70-5009-C64D-9D28-78DA49375502}" srcOrd="1" destOrd="0" parTransId="{A9524199-3D44-8049-818E-4665B4924927}" sibTransId="{1F234C61-A00A-1544-93DF-AEF80EDC24E5}"/>
    <dgm:cxn modelId="{D0FEE3A4-49E0-5C44-BDCA-FE803E5C902C}" srcId="{FC1F800C-DDEE-0848-BD2A-4A0BEBF23F0D}" destId="{9DEAFFA8-84FD-DB45-8B6A-D312B13288BB}" srcOrd="0" destOrd="0" parTransId="{EAA32A22-72C3-5947-BA4A-6AF679821A71}" sibTransId="{3634A0F3-0B55-0541-B117-0CB813B597B0}"/>
    <dgm:cxn modelId="{05447FA7-5134-2244-A750-ECE9F913E44E}" type="presOf" srcId="{26CC67BA-ADE3-E946-9871-48BEC6A0B7E9}" destId="{D75C6689-4C4E-6946-8F70-C86F456FC421}" srcOrd="0" destOrd="0" presId="urn:microsoft.com/office/officeart/2005/8/layout/hierarchy2"/>
    <dgm:cxn modelId="{8FCEA1B2-9F2E-9141-86E5-67E149963815}" srcId="{8CCC9F8B-7D31-174F-9F57-482300083441}" destId="{26CC67BA-ADE3-E946-9871-48BEC6A0B7E9}" srcOrd="0" destOrd="0" parTransId="{CD7CEDA0-2B70-314F-B124-C05651B8D96A}" sibTransId="{66D6350D-030D-B54A-815B-46276AB3D1CD}"/>
    <dgm:cxn modelId="{E90DD9B4-B8E9-D149-835E-BC72F3CD7297}" type="presOf" srcId="{DC800FD0-1EAD-1B40-A623-D17558001C8E}" destId="{7436CD22-551C-4E49-A91E-C2A9F73438BE}" srcOrd="0" destOrd="0" presId="urn:microsoft.com/office/officeart/2005/8/layout/hierarchy2"/>
    <dgm:cxn modelId="{0ED632B6-9D61-CD49-9E0D-EBFBAC8B577B}" type="presOf" srcId="{EAA32A22-72C3-5947-BA4A-6AF679821A71}" destId="{003C2B6F-FFD9-5949-A8E2-294A67708493}" srcOrd="0" destOrd="0" presId="urn:microsoft.com/office/officeart/2005/8/layout/hierarchy2"/>
    <dgm:cxn modelId="{ECB1BDBD-C647-EE40-A464-3F933A34A7F6}" srcId="{9CEF6C28-246D-4A41-9D37-31DE3A69D92F}" destId="{F24E3F75-9AF8-BD4D-9E0C-6B03AA932767}" srcOrd="0" destOrd="0" parTransId="{A4112A92-9AB6-0F4A-9E89-E445DCC43D79}" sibTransId="{B32564DA-C864-AA40-8E21-8DB487BDFF49}"/>
    <dgm:cxn modelId="{CADC47C0-8F75-5C4F-8483-8A8D88DCEF0F}" type="presOf" srcId="{775DAA19-CA84-9142-A695-656D91A8AA30}" destId="{33A2EEF2-DC94-024A-A7D6-BB4612D8EEDC}" srcOrd="0" destOrd="0" presId="urn:microsoft.com/office/officeart/2005/8/layout/hierarchy2"/>
    <dgm:cxn modelId="{6FC17FCE-1946-C241-A64B-5F3F46531B49}" srcId="{51770EA1-D803-3B4E-9BCD-ECEA3993643F}" destId="{1532B815-ADBD-C74E-A5A3-A1CB5D61B6A3}" srcOrd="0" destOrd="0" parTransId="{5712652D-B8C2-804E-8BE6-B2D3DC37615D}" sibTransId="{52603570-7548-0E43-BA73-17CD7287A6AA}"/>
    <dgm:cxn modelId="{8468A3D3-DAC0-F749-8E4D-60440A74C55C}" srcId="{51770EA1-D803-3B4E-9BCD-ECEA3993643F}" destId="{C26CB635-888A-8B4A-9D0B-2A6D46F7A114}" srcOrd="1" destOrd="0" parTransId="{775DAA19-CA84-9142-A695-656D91A8AA30}" sibTransId="{814DEEFB-0CC7-2E47-AA08-42A43AF37710}"/>
    <dgm:cxn modelId="{2D6F6CD6-DA1F-7449-B350-A24C0888EB5B}" type="presOf" srcId="{3C184F70-5009-C64D-9D28-78DA49375502}" destId="{58BEE22D-BCC7-524A-B427-6192824D8E72}" srcOrd="0" destOrd="0" presId="urn:microsoft.com/office/officeart/2005/8/layout/hierarchy2"/>
    <dgm:cxn modelId="{64A911D7-96FE-1047-92D8-7583DDC322CA}" type="presOf" srcId="{3B105421-36E3-C048-BEA9-CB1C722B6A59}" destId="{2842C51F-8E9A-5B41-AED4-B530DCB9B452}" srcOrd="1" destOrd="0" presId="urn:microsoft.com/office/officeart/2005/8/layout/hierarchy2"/>
    <dgm:cxn modelId="{0AD7C0DE-E0D7-734D-95AB-6A4E9D800045}" type="presOf" srcId="{B4BFA664-7A47-B549-A7B7-C78D810E313D}" destId="{5652E383-1A3B-C84F-9270-69CD689CB5D3}" srcOrd="0" destOrd="0" presId="urn:microsoft.com/office/officeart/2005/8/layout/hierarchy2"/>
    <dgm:cxn modelId="{EFBC39DF-E925-FA43-A09F-B8A88D6207C2}" type="presOf" srcId="{EAA32A22-72C3-5947-BA4A-6AF679821A71}" destId="{F7FFBE35-3D30-B449-BB07-D541464FEBCA}" srcOrd="1" destOrd="0" presId="urn:microsoft.com/office/officeart/2005/8/layout/hierarchy2"/>
    <dgm:cxn modelId="{0E7DA7DF-5C96-1A42-9D61-DB58A41C9868}" type="presOf" srcId="{CD7CEDA0-2B70-314F-B124-C05651B8D96A}" destId="{7A7FC3F1-0F42-1A4A-8F47-9F5249A0C534}" srcOrd="0" destOrd="0" presId="urn:microsoft.com/office/officeart/2005/8/layout/hierarchy2"/>
    <dgm:cxn modelId="{A4FEF0DF-06FF-1C43-8AFD-A615981AAC99}" type="presOf" srcId="{F0428519-AA46-E641-8F11-E009D529980B}" destId="{A9391B36-C0A7-CF44-9350-3B1408D1B858}" srcOrd="1" destOrd="0" presId="urn:microsoft.com/office/officeart/2005/8/layout/hierarchy2"/>
    <dgm:cxn modelId="{16D014E1-4E45-F64C-87C4-0CA098B4EBC2}" srcId="{213C55AC-6131-7449-82C4-76A7469E8AE6}" destId="{0BF46E1B-25FE-1247-A750-BD5558A1A54F}" srcOrd="1" destOrd="0" parTransId="{F0428519-AA46-E641-8F11-E009D529980B}" sibTransId="{3D538CBF-7917-C143-88FE-D6931412F706}"/>
    <dgm:cxn modelId="{ACB1DFE8-CF1F-A545-B9C6-E10C6BA6821C}" type="presOf" srcId="{A4112A92-9AB6-0F4A-9E89-E445DCC43D79}" destId="{A58C9F66-6497-3F48-9D77-35373D2F66F7}" srcOrd="0" destOrd="0" presId="urn:microsoft.com/office/officeart/2005/8/layout/hierarchy2"/>
    <dgm:cxn modelId="{F13D00E9-0BD9-A944-8E87-3641EBD1D350}" type="presOf" srcId="{F0428519-AA46-E641-8F11-E009D529980B}" destId="{E0EF5846-1DD4-D74C-961A-C58B328BA986}" srcOrd="0" destOrd="0" presId="urn:microsoft.com/office/officeart/2005/8/layout/hierarchy2"/>
    <dgm:cxn modelId="{CAC397EC-E628-7440-9E8E-25722DA32F20}" srcId="{664A287C-41D6-784E-9A04-D999FE65CE6F}" destId="{213C55AC-6131-7449-82C4-76A7469E8AE6}" srcOrd="0" destOrd="0" parTransId="{F739A6B5-4A9E-A04F-AEFE-E30A4B10F464}" sibTransId="{618E7956-43BC-BF43-9B3E-FBC5821B43CE}"/>
    <dgm:cxn modelId="{99812EED-0872-7144-8C1D-E070EF7D0D5E}" type="presOf" srcId="{658C942E-C497-814C-AA70-15B6D0609455}" destId="{044A3090-BF6A-004F-8C70-FA6D0715E53A}" srcOrd="0" destOrd="0" presId="urn:microsoft.com/office/officeart/2005/8/layout/hierarchy2"/>
    <dgm:cxn modelId="{CD6DC8ED-70A0-BE41-AB5D-5270E908D5AC}" type="presOf" srcId="{6FC8A869-FF07-1440-B5E3-2BBB9166AFC6}" destId="{AE342C17-5D15-5142-B3A6-947B321F3614}" srcOrd="0" destOrd="0" presId="urn:microsoft.com/office/officeart/2005/8/layout/hierarchy2"/>
    <dgm:cxn modelId="{E1628CEE-B924-7E48-8FA7-8865937E07E1}" type="presOf" srcId="{9DEAFFA8-84FD-DB45-8B6A-D312B13288BB}" destId="{4684B241-0E8D-0948-987F-0898F843507C}" srcOrd="0" destOrd="0" presId="urn:microsoft.com/office/officeart/2005/8/layout/hierarchy2"/>
    <dgm:cxn modelId="{0F7CFCEE-0F3E-CA4F-ACE5-399DF70815F7}" type="presOf" srcId="{589E4D52-7C0B-BC40-AB59-8164B404ACB0}" destId="{56C52BC8-2F59-0B47-B3F9-CB21B10F1CB0}" srcOrd="1" destOrd="0" presId="urn:microsoft.com/office/officeart/2005/8/layout/hierarchy2"/>
    <dgm:cxn modelId="{E31FA2F2-73C0-D244-9376-7AB621CC7810}" type="presOf" srcId="{C4353762-46B2-5B47-A7A0-0721E65E980D}" destId="{50491DD6-57CF-3845-86FF-5BF70E0C6EAA}" srcOrd="0" destOrd="0" presId="urn:microsoft.com/office/officeart/2005/8/layout/hierarchy2"/>
    <dgm:cxn modelId="{559E36F5-42BB-0743-994B-221E566EFB56}" type="presOf" srcId="{75238EF7-7627-1842-BE92-9A5D3DA3EC65}" destId="{AD05D66A-6DD9-744B-ADC3-37E8B9808259}" srcOrd="1" destOrd="0" presId="urn:microsoft.com/office/officeart/2005/8/layout/hierarchy2"/>
    <dgm:cxn modelId="{5F9695F7-7719-DB4B-B35E-1CFC047B94C5}" type="presOf" srcId="{9CEF6C28-246D-4A41-9D37-31DE3A69D92F}" destId="{6ABB0C35-6AA5-4046-8A91-5341F1609514}" srcOrd="0" destOrd="0" presId="urn:microsoft.com/office/officeart/2005/8/layout/hierarchy2"/>
    <dgm:cxn modelId="{BBA385F8-48AB-804A-998B-97353CF2A8D5}" type="presOf" srcId="{1532B815-ADBD-C74E-A5A3-A1CB5D61B6A3}" destId="{8C697E48-F16A-DE4A-9CEE-074F17B64604}" srcOrd="0" destOrd="0" presId="urn:microsoft.com/office/officeart/2005/8/layout/hierarchy2"/>
    <dgm:cxn modelId="{8B93BCFA-B3FE-D64B-9CB6-34B6C6FBDDFF}" type="presOf" srcId="{5543D0E5-D05B-A14B-B260-1E7CDCFF70E4}" destId="{C003AB87-4B5B-E749-9D44-2ED3E1167503}" srcOrd="0" destOrd="0" presId="urn:microsoft.com/office/officeart/2005/8/layout/hierarchy2"/>
    <dgm:cxn modelId="{B78D5FFC-63D6-114A-AB12-F97927104537}" type="presOf" srcId="{F24E3F75-9AF8-BD4D-9E0C-6B03AA932767}" destId="{88B210B3-098B-D84A-9362-CF6483B691FE}" srcOrd="0" destOrd="0" presId="urn:microsoft.com/office/officeart/2005/8/layout/hierarchy2"/>
    <dgm:cxn modelId="{2754C7FC-31F3-AD4C-98D4-B31F642AF459}" type="presOf" srcId="{6FC8A869-FF07-1440-B5E3-2BBB9166AFC6}" destId="{C43246BD-401A-094E-9630-B1A529380051}" srcOrd="1" destOrd="0" presId="urn:microsoft.com/office/officeart/2005/8/layout/hierarchy2"/>
    <dgm:cxn modelId="{B687EFFD-9467-EE4C-AE0B-7B3DD09250A3}" type="presOf" srcId="{8CCC9F8B-7D31-174F-9F57-482300083441}" destId="{3CB33254-FE0C-4B4F-8D43-B6C72FF97FCD}" srcOrd="0" destOrd="0" presId="urn:microsoft.com/office/officeart/2005/8/layout/hierarchy2"/>
    <dgm:cxn modelId="{99AB0D8A-0FBD-074C-9DC3-189CAC3D3977}" type="presParOf" srcId="{DAEC6E1D-04FC-374A-870D-185046C0D653}" destId="{CFE22521-C07E-F844-BF44-3E0D5829E00D}" srcOrd="0" destOrd="0" presId="urn:microsoft.com/office/officeart/2005/8/layout/hierarchy2"/>
    <dgm:cxn modelId="{A898F059-8380-974D-A330-F83C69FCDFE8}" type="presParOf" srcId="{CFE22521-C07E-F844-BF44-3E0D5829E00D}" destId="{5B60A368-7BB3-F34B-9150-6E76DFBC9159}" srcOrd="0" destOrd="0" presId="urn:microsoft.com/office/officeart/2005/8/layout/hierarchy2"/>
    <dgm:cxn modelId="{45FEAE76-23DE-164D-A2B7-FE2E85C06EFA}" type="presParOf" srcId="{CFE22521-C07E-F844-BF44-3E0D5829E00D}" destId="{93B8448E-9487-7E42-85DB-D349C9C48DD1}" srcOrd="1" destOrd="0" presId="urn:microsoft.com/office/officeart/2005/8/layout/hierarchy2"/>
    <dgm:cxn modelId="{17C79595-F17E-EF45-B172-5D3EEA9040FE}" type="presParOf" srcId="{93B8448E-9487-7E42-85DB-D349C9C48DD1}" destId="{A02A2F15-92AC-FC4C-9ED0-FD08FEB6FADC}" srcOrd="0" destOrd="0" presId="urn:microsoft.com/office/officeart/2005/8/layout/hierarchy2"/>
    <dgm:cxn modelId="{E7261EBA-9C86-CF41-94BC-5A6ED81745EB}" type="presParOf" srcId="{A02A2F15-92AC-FC4C-9ED0-FD08FEB6FADC}" destId="{2842C51F-8E9A-5B41-AED4-B530DCB9B452}" srcOrd="0" destOrd="0" presId="urn:microsoft.com/office/officeart/2005/8/layout/hierarchy2"/>
    <dgm:cxn modelId="{BE2DDDDE-C7BC-E348-BF45-77AB291F26AF}" type="presParOf" srcId="{93B8448E-9487-7E42-85DB-D349C9C48DD1}" destId="{518AA619-5EC9-EE45-8293-F76673DDFC7A}" srcOrd="1" destOrd="0" presId="urn:microsoft.com/office/officeart/2005/8/layout/hierarchy2"/>
    <dgm:cxn modelId="{583DA2DC-BC14-B144-A3B5-712693DFAD61}" type="presParOf" srcId="{518AA619-5EC9-EE45-8293-F76673DDFC7A}" destId="{7436CD22-551C-4E49-A91E-C2A9F73438BE}" srcOrd="0" destOrd="0" presId="urn:microsoft.com/office/officeart/2005/8/layout/hierarchy2"/>
    <dgm:cxn modelId="{471E327E-BA8C-8944-A6C3-696A2BD96FFC}" type="presParOf" srcId="{518AA619-5EC9-EE45-8293-F76673DDFC7A}" destId="{2E96A60A-59F9-B24C-86F1-6AB556671812}" srcOrd="1" destOrd="0" presId="urn:microsoft.com/office/officeart/2005/8/layout/hierarchy2"/>
    <dgm:cxn modelId="{77E783E4-7A4A-A144-8887-31EFF4D326D0}" type="presParOf" srcId="{93B8448E-9487-7E42-85DB-D349C9C48DD1}" destId="{E0EF5846-1DD4-D74C-961A-C58B328BA986}" srcOrd="2" destOrd="0" presId="urn:microsoft.com/office/officeart/2005/8/layout/hierarchy2"/>
    <dgm:cxn modelId="{99114A63-EFC6-114F-A47B-30247437A24A}" type="presParOf" srcId="{E0EF5846-1DD4-D74C-961A-C58B328BA986}" destId="{A9391B36-C0A7-CF44-9350-3B1408D1B858}" srcOrd="0" destOrd="0" presId="urn:microsoft.com/office/officeart/2005/8/layout/hierarchy2"/>
    <dgm:cxn modelId="{9F6A8647-83BE-A341-8933-8CF0AF6BCBB0}" type="presParOf" srcId="{93B8448E-9487-7E42-85DB-D349C9C48DD1}" destId="{EAD28EF7-62EA-394B-B975-EF0187DFDA8B}" srcOrd="3" destOrd="0" presId="urn:microsoft.com/office/officeart/2005/8/layout/hierarchy2"/>
    <dgm:cxn modelId="{FC310E18-214D-E848-AC4D-42A6645F6038}" type="presParOf" srcId="{EAD28EF7-62EA-394B-B975-EF0187DFDA8B}" destId="{6BD94FBD-18EE-6847-9446-59F3C711D363}" srcOrd="0" destOrd="0" presId="urn:microsoft.com/office/officeart/2005/8/layout/hierarchy2"/>
    <dgm:cxn modelId="{288DACA0-595F-A14D-9365-AEC5EC832B34}" type="presParOf" srcId="{EAD28EF7-62EA-394B-B975-EF0187DFDA8B}" destId="{2BF80C8C-E27A-694A-9816-3C61BFD1E9C0}" srcOrd="1" destOrd="0" presId="urn:microsoft.com/office/officeart/2005/8/layout/hierarchy2"/>
    <dgm:cxn modelId="{96B5C794-4243-C749-838F-B176A6975F38}" type="presParOf" srcId="{93B8448E-9487-7E42-85DB-D349C9C48DD1}" destId="{3DD4A408-3E43-E545-945A-795A1AB2809E}" srcOrd="4" destOrd="0" presId="urn:microsoft.com/office/officeart/2005/8/layout/hierarchy2"/>
    <dgm:cxn modelId="{53C021F2-2352-324A-9FEC-3B45159CA1F8}" type="presParOf" srcId="{3DD4A408-3E43-E545-945A-795A1AB2809E}" destId="{AD05D66A-6DD9-744B-ADC3-37E8B9808259}" srcOrd="0" destOrd="0" presId="urn:microsoft.com/office/officeart/2005/8/layout/hierarchy2"/>
    <dgm:cxn modelId="{2B2D0A72-CA8A-934B-BDAC-DE06C9504CDC}" type="presParOf" srcId="{93B8448E-9487-7E42-85DB-D349C9C48DD1}" destId="{F183FCB6-4787-6643-B8F0-3B09DF414C86}" srcOrd="5" destOrd="0" presId="urn:microsoft.com/office/officeart/2005/8/layout/hierarchy2"/>
    <dgm:cxn modelId="{DE0F98B0-5148-6341-8828-720B220B1F4D}" type="presParOf" srcId="{F183FCB6-4787-6643-B8F0-3B09DF414C86}" destId="{3CB33254-FE0C-4B4F-8D43-B6C72FF97FCD}" srcOrd="0" destOrd="0" presId="urn:microsoft.com/office/officeart/2005/8/layout/hierarchy2"/>
    <dgm:cxn modelId="{CF8858F6-EFE2-0143-A587-F5AB21246BAD}" type="presParOf" srcId="{F183FCB6-4787-6643-B8F0-3B09DF414C86}" destId="{D9C4B345-3E8B-6949-A062-277A02CD2E37}" srcOrd="1" destOrd="0" presId="urn:microsoft.com/office/officeart/2005/8/layout/hierarchy2"/>
    <dgm:cxn modelId="{63F31B27-B5E0-C246-AA35-2DC50B0D6B43}" type="presParOf" srcId="{D9C4B345-3E8B-6949-A062-277A02CD2E37}" destId="{7A7FC3F1-0F42-1A4A-8F47-9F5249A0C534}" srcOrd="0" destOrd="0" presId="urn:microsoft.com/office/officeart/2005/8/layout/hierarchy2"/>
    <dgm:cxn modelId="{49959991-505E-1A40-A9C1-390DF94EF3CB}" type="presParOf" srcId="{7A7FC3F1-0F42-1A4A-8F47-9F5249A0C534}" destId="{A5856A6E-E488-C74E-A70F-68B13743148D}" srcOrd="0" destOrd="0" presId="urn:microsoft.com/office/officeart/2005/8/layout/hierarchy2"/>
    <dgm:cxn modelId="{FA7CC7D1-417D-5E48-A1B4-7A8C9D8B21FF}" type="presParOf" srcId="{D9C4B345-3E8B-6949-A062-277A02CD2E37}" destId="{5FAD009E-EDA0-B847-AE4C-D74EC1F520A9}" srcOrd="1" destOrd="0" presId="urn:microsoft.com/office/officeart/2005/8/layout/hierarchy2"/>
    <dgm:cxn modelId="{69EFB10B-45A4-6C48-9557-4AB3133F3213}" type="presParOf" srcId="{5FAD009E-EDA0-B847-AE4C-D74EC1F520A9}" destId="{D75C6689-4C4E-6946-8F70-C86F456FC421}" srcOrd="0" destOrd="0" presId="urn:microsoft.com/office/officeart/2005/8/layout/hierarchy2"/>
    <dgm:cxn modelId="{F3D7A672-8E26-C54C-A9FB-AB760A8E32D3}" type="presParOf" srcId="{5FAD009E-EDA0-B847-AE4C-D74EC1F520A9}" destId="{608413F5-92AA-5946-AD8B-81CD284A1A3D}" srcOrd="1" destOrd="0" presId="urn:microsoft.com/office/officeart/2005/8/layout/hierarchy2"/>
    <dgm:cxn modelId="{35EDD937-C320-9542-9A29-B5CF98721D63}" type="presParOf" srcId="{608413F5-92AA-5946-AD8B-81CD284A1A3D}" destId="{AE342C17-5D15-5142-B3A6-947B321F3614}" srcOrd="0" destOrd="0" presId="urn:microsoft.com/office/officeart/2005/8/layout/hierarchy2"/>
    <dgm:cxn modelId="{6646D874-6D2E-A841-992A-399ED6833074}" type="presParOf" srcId="{AE342C17-5D15-5142-B3A6-947B321F3614}" destId="{C43246BD-401A-094E-9630-B1A529380051}" srcOrd="0" destOrd="0" presId="urn:microsoft.com/office/officeart/2005/8/layout/hierarchy2"/>
    <dgm:cxn modelId="{63709A06-D13E-C247-9F82-BDB95044BB49}" type="presParOf" srcId="{608413F5-92AA-5946-AD8B-81CD284A1A3D}" destId="{40FA2DD2-051E-B24B-A8D9-8B50B4CB4E31}" srcOrd="1" destOrd="0" presId="urn:microsoft.com/office/officeart/2005/8/layout/hierarchy2"/>
    <dgm:cxn modelId="{29AB97C0-83F7-6C44-8DAF-134A02380D65}" type="presParOf" srcId="{40FA2DD2-051E-B24B-A8D9-8B50B4CB4E31}" destId="{2A474A6C-A021-E743-8678-99D6D10891AF}" srcOrd="0" destOrd="0" presId="urn:microsoft.com/office/officeart/2005/8/layout/hierarchy2"/>
    <dgm:cxn modelId="{2E2CCD66-D070-0C43-8DD1-974ADB2015BB}" type="presParOf" srcId="{40FA2DD2-051E-B24B-A8D9-8B50B4CB4E31}" destId="{052926ED-42A6-C148-91C5-DD3FBFEB1554}" srcOrd="1" destOrd="0" presId="urn:microsoft.com/office/officeart/2005/8/layout/hierarchy2"/>
    <dgm:cxn modelId="{90FD564C-08DD-D64A-B8D9-1F87CD9E2A25}" type="presParOf" srcId="{052926ED-42A6-C148-91C5-DD3FBFEB1554}" destId="{AB73467C-A902-E641-B783-4BF59645D4D0}" srcOrd="0" destOrd="0" presId="urn:microsoft.com/office/officeart/2005/8/layout/hierarchy2"/>
    <dgm:cxn modelId="{57ACB459-184E-F641-93B7-E46223A76DF3}" type="presParOf" srcId="{AB73467C-A902-E641-B783-4BF59645D4D0}" destId="{50A3624D-3F66-9544-9339-6DCF1D8B8368}" srcOrd="0" destOrd="0" presId="urn:microsoft.com/office/officeart/2005/8/layout/hierarchy2"/>
    <dgm:cxn modelId="{EE08FE0D-0D74-3743-91E1-2785A8CE9013}" type="presParOf" srcId="{052926ED-42A6-C148-91C5-DD3FBFEB1554}" destId="{CEB4BF81-0DF4-354E-AF6D-0EEEFCD39F47}" srcOrd="1" destOrd="0" presId="urn:microsoft.com/office/officeart/2005/8/layout/hierarchy2"/>
    <dgm:cxn modelId="{9C6C3E89-0AD5-DA4B-8102-D12ED00B938A}" type="presParOf" srcId="{CEB4BF81-0DF4-354E-AF6D-0EEEFCD39F47}" destId="{8C697E48-F16A-DE4A-9CEE-074F17B64604}" srcOrd="0" destOrd="0" presId="urn:microsoft.com/office/officeart/2005/8/layout/hierarchy2"/>
    <dgm:cxn modelId="{EC82CC4D-6CA7-0E47-A8CE-C1D672FAD425}" type="presParOf" srcId="{CEB4BF81-0DF4-354E-AF6D-0EEEFCD39F47}" destId="{744FE011-35F7-6B4D-B8A6-3BC26EBD20F7}" srcOrd="1" destOrd="0" presId="urn:microsoft.com/office/officeart/2005/8/layout/hierarchy2"/>
    <dgm:cxn modelId="{DA5BAA89-1E61-2347-A32B-24B444DE0628}" type="presParOf" srcId="{052926ED-42A6-C148-91C5-DD3FBFEB1554}" destId="{33A2EEF2-DC94-024A-A7D6-BB4612D8EEDC}" srcOrd="2" destOrd="0" presId="urn:microsoft.com/office/officeart/2005/8/layout/hierarchy2"/>
    <dgm:cxn modelId="{8A3F4FCA-3D22-5449-BE85-85276876BAA0}" type="presParOf" srcId="{33A2EEF2-DC94-024A-A7D6-BB4612D8EEDC}" destId="{555F4D97-A88B-1A46-9178-04AA3C709075}" srcOrd="0" destOrd="0" presId="urn:microsoft.com/office/officeart/2005/8/layout/hierarchy2"/>
    <dgm:cxn modelId="{EFCBE69A-A7AC-5142-A182-0CA6E388FD0A}" type="presParOf" srcId="{052926ED-42A6-C148-91C5-DD3FBFEB1554}" destId="{CFF0FD6F-8CE0-E74D-AEBD-5081DA0C9FED}" srcOrd="3" destOrd="0" presId="urn:microsoft.com/office/officeart/2005/8/layout/hierarchy2"/>
    <dgm:cxn modelId="{5BD988F2-77EB-0641-A94B-01156C64F776}" type="presParOf" srcId="{CFF0FD6F-8CE0-E74D-AEBD-5081DA0C9FED}" destId="{04707000-A5EE-DE46-847A-CE0AFB54626F}" srcOrd="0" destOrd="0" presId="urn:microsoft.com/office/officeart/2005/8/layout/hierarchy2"/>
    <dgm:cxn modelId="{D67F8E20-282C-D545-8CD0-D2335B1405D0}" type="presParOf" srcId="{CFF0FD6F-8CE0-E74D-AEBD-5081DA0C9FED}" destId="{89DA2487-0A31-384E-9E9E-1FF7D9A4C9B3}" srcOrd="1" destOrd="0" presId="urn:microsoft.com/office/officeart/2005/8/layout/hierarchy2"/>
    <dgm:cxn modelId="{2A2A54F1-E38E-6D44-8E50-8F5CC708EDBB}" type="presParOf" srcId="{052926ED-42A6-C148-91C5-DD3FBFEB1554}" destId="{ED89B5F1-830B-E14F-82DA-F51EB8769892}" srcOrd="4" destOrd="0" presId="urn:microsoft.com/office/officeart/2005/8/layout/hierarchy2"/>
    <dgm:cxn modelId="{A9DFE5DE-3D6E-3341-B53D-5491ADF516E9}" type="presParOf" srcId="{ED89B5F1-830B-E14F-82DA-F51EB8769892}" destId="{E7CC0467-670E-124E-991F-9575ED074888}" srcOrd="0" destOrd="0" presId="urn:microsoft.com/office/officeart/2005/8/layout/hierarchy2"/>
    <dgm:cxn modelId="{7FAAF187-58B4-6940-9275-C59E25C15A39}" type="presParOf" srcId="{052926ED-42A6-C148-91C5-DD3FBFEB1554}" destId="{63E53166-C95F-4448-BE71-79065632F4F1}" srcOrd="5" destOrd="0" presId="urn:microsoft.com/office/officeart/2005/8/layout/hierarchy2"/>
    <dgm:cxn modelId="{3F1EC01E-A43A-C64B-BA77-F6089082AF07}" type="presParOf" srcId="{63E53166-C95F-4448-BE71-79065632F4F1}" destId="{50491DD6-57CF-3845-86FF-5BF70E0C6EAA}" srcOrd="0" destOrd="0" presId="urn:microsoft.com/office/officeart/2005/8/layout/hierarchy2"/>
    <dgm:cxn modelId="{E9AAF46D-A2BC-8847-943D-4340C3A37D5E}" type="presParOf" srcId="{63E53166-C95F-4448-BE71-79065632F4F1}" destId="{58B86D5B-C794-014E-926F-ADE2AD37FC36}" srcOrd="1" destOrd="0" presId="urn:microsoft.com/office/officeart/2005/8/layout/hierarchy2"/>
    <dgm:cxn modelId="{556DE386-7583-0C45-82B2-F4505AAA9634}" type="presParOf" srcId="{608413F5-92AA-5946-AD8B-81CD284A1A3D}" destId="{D222917B-EC1E-F64B-A2B5-FC696D84F698}" srcOrd="2" destOrd="0" presId="urn:microsoft.com/office/officeart/2005/8/layout/hierarchy2"/>
    <dgm:cxn modelId="{FFEAC1E2-D59B-5C45-AE3B-C3334F3A2A1A}" type="presParOf" srcId="{D222917B-EC1E-F64B-A2B5-FC696D84F698}" destId="{9522FB87-E0CB-2147-9412-D6DC5E49D345}" srcOrd="0" destOrd="0" presId="urn:microsoft.com/office/officeart/2005/8/layout/hierarchy2"/>
    <dgm:cxn modelId="{178D49C0-44E3-4744-8B48-55C56A995136}" type="presParOf" srcId="{608413F5-92AA-5946-AD8B-81CD284A1A3D}" destId="{E6DC05A0-2A73-B744-A966-DF056DFE2A48}" srcOrd="3" destOrd="0" presId="urn:microsoft.com/office/officeart/2005/8/layout/hierarchy2"/>
    <dgm:cxn modelId="{03CCE97F-DB0F-B54C-9E43-2E4B553C8884}" type="presParOf" srcId="{E6DC05A0-2A73-B744-A966-DF056DFE2A48}" destId="{58BEE22D-BCC7-524A-B427-6192824D8E72}" srcOrd="0" destOrd="0" presId="urn:microsoft.com/office/officeart/2005/8/layout/hierarchy2"/>
    <dgm:cxn modelId="{0B1ECD09-8699-1D4B-81F4-6036DB530616}" type="presParOf" srcId="{E6DC05A0-2A73-B744-A966-DF056DFE2A48}" destId="{AFECBEF3-5621-3C48-B441-12E81D96DF42}" srcOrd="1" destOrd="0" presId="urn:microsoft.com/office/officeart/2005/8/layout/hierarchy2"/>
    <dgm:cxn modelId="{2E4AE902-3897-7446-86BF-95A7A17FF37C}" type="presParOf" srcId="{D9C4B345-3E8B-6949-A062-277A02CD2E37}" destId="{044A3090-BF6A-004F-8C70-FA6D0715E53A}" srcOrd="2" destOrd="0" presId="urn:microsoft.com/office/officeart/2005/8/layout/hierarchy2"/>
    <dgm:cxn modelId="{50C6D6C1-1E46-FE4B-9AA0-039D1D928147}" type="presParOf" srcId="{044A3090-BF6A-004F-8C70-FA6D0715E53A}" destId="{B3079B0E-DCC2-C440-B55A-64541196570D}" srcOrd="0" destOrd="0" presId="urn:microsoft.com/office/officeart/2005/8/layout/hierarchy2"/>
    <dgm:cxn modelId="{5CF1F20F-2617-0246-9F85-42897F869954}" type="presParOf" srcId="{D9C4B345-3E8B-6949-A062-277A02CD2E37}" destId="{292280E3-54A1-1749-BBEF-7DC93F0541F8}" srcOrd="3" destOrd="0" presId="urn:microsoft.com/office/officeart/2005/8/layout/hierarchy2"/>
    <dgm:cxn modelId="{EC186AF9-DF2A-EB4B-9368-AC8D7326A2BE}" type="presParOf" srcId="{292280E3-54A1-1749-BBEF-7DC93F0541F8}" destId="{A0C6E547-C6D5-6B4B-BF3F-2A8C066509CA}" srcOrd="0" destOrd="0" presId="urn:microsoft.com/office/officeart/2005/8/layout/hierarchy2"/>
    <dgm:cxn modelId="{C94DC2FA-C099-FE4F-97BC-EA9B4E1C9584}" type="presParOf" srcId="{292280E3-54A1-1749-BBEF-7DC93F0541F8}" destId="{D835F82C-640C-D147-81AB-41F9DCF58859}" srcOrd="1" destOrd="0" presId="urn:microsoft.com/office/officeart/2005/8/layout/hierarchy2"/>
    <dgm:cxn modelId="{82232E70-F65D-FD4F-9167-DB193D19A928}" type="presParOf" srcId="{D9C4B345-3E8B-6949-A062-277A02CD2E37}" destId="{1F982A39-D233-AB4B-9ABA-A12A895CEBDE}" srcOrd="4" destOrd="0" presId="urn:microsoft.com/office/officeart/2005/8/layout/hierarchy2"/>
    <dgm:cxn modelId="{46EDEF6A-79E9-F34A-94E1-1ADFC1534755}" type="presParOf" srcId="{1F982A39-D233-AB4B-9ABA-A12A895CEBDE}" destId="{56C52BC8-2F59-0B47-B3F9-CB21B10F1CB0}" srcOrd="0" destOrd="0" presId="urn:microsoft.com/office/officeart/2005/8/layout/hierarchy2"/>
    <dgm:cxn modelId="{B0393818-E7B6-4243-A541-100C2E0852B5}" type="presParOf" srcId="{D9C4B345-3E8B-6949-A062-277A02CD2E37}" destId="{6AEF8EBB-143E-2745-9EE2-F9EC5E92871A}" srcOrd="5" destOrd="0" presId="urn:microsoft.com/office/officeart/2005/8/layout/hierarchy2"/>
    <dgm:cxn modelId="{D40DEC04-5C3D-224F-98A2-26DA1CBDE513}" type="presParOf" srcId="{6AEF8EBB-143E-2745-9EE2-F9EC5E92871A}" destId="{5D761D32-269A-754B-9A3E-B21513B0AA55}" srcOrd="0" destOrd="0" presId="urn:microsoft.com/office/officeart/2005/8/layout/hierarchy2"/>
    <dgm:cxn modelId="{60486D82-379D-034B-89EB-B6FF765D71D1}" type="presParOf" srcId="{6AEF8EBB-143E-2745-9EE2-F9EC5E92871A}" destId="{7A322ACF-77DF-F544-971B-6216193B568B}" srcOrd="1" destOrd="0" presId="urn:microsoft.com/office/officeart/2005/8/layout/hierarchy2"/>
    <dgm:cxn modelId="{B52E7D15-7D2E-564E-AE23-E1662D1C7679}" type="presParOf" srcId="{7A322ACF-77DF-F544-971B-6216193B568B}" destId="{003C2B6F-FFD9-5949-A8E2-294A67708493}" srcOrd="0" destOrd="0" presId="urn:microsoft.com/office/officeart/2005/8/layout/hierarchy2"/>
    <dgm:cxn modelId="{9CE78670-D16F-0E4A-BD2B-9D1D4EBD4DB5}" type="presParOf" srcId="{003C2B6F-FFD9-5949-A8E2-294A67708493}" destId="{F7FFBE35-3D30-B449-BB07-D541464FEBCA}" srcOrd="0" destOrd="0" presId="urn:microsoft.com/office/officeart/2005/8/layout/hierarchy2"/>
    <dgm:cxn modelId="{20D30C6D-F7A5-654F-B31E-EB3C640B43F9}" type="presParOf" srcId="{7A322ACF-77DF-F544-971B-6216193B568B}" destId="{7CE7F8D5-7E56-9041-8F85-911ED6718EB8}" srcOrd="1" destOrd="0" presId="urn:microsoft.com/office/officeart/2005/8/layout/hierarchy2"/>
    <dgm:cxn modelId="{82D05FB1-4A5E-7649-B1C5-A298844613E2}" type="presParOf" srcId="{7CE7F8D5-7E56-9041-8F85-911ED6718EB8}" destId="{4684B241-0E8D-0948-987F-0898F843507C}" srcOrd="0" destOrd="0" presId="urn:microsoft.com/office/officeart/2005/8/layout/hierarchy2"/>
    <dgm:cxn modelId="{5BC91466-BA9D-AC41-88A5-E478C40AEE47}" type="presParOf" srcId="{7CE7F8D5-7E56-9041-8F85-911ED6718EB8}" destId="{75D57F6B-A0F5-FF4C-9B66-7A385FEEEC2A}" srcOrd="1" destOrd="0" presId="urn:microsoft.com/office/officeart/2005/8/layout/hierarchy2"/>
    <dgm:cxn modelId="{A91BAC64-1F31-4C46-867A-EF95A28599DA}" type="presParOf" srcId="{D9C4B345-3E8B-6949-A062-277A02CD2E37}" destId="{C003AB87-4B5B-E749-9D44-2ED3E1167503}" srcOrd="6" destOrd="0" presId="urn:microsoft.com/office/officeart/2005/8/layout/hierarchy2"/>
    <dgm:cxn modelId="{CDC68F91-42A0-CC46-8F0A-15586E89E514}" type="presParOf" srcId="{C003AB87-4B5B-E749-9D44-2ED3E1167503}" destId="{431275FD-9664-8740-A7C5-E6B987DEB363}" srcOrd="0" destOrd="0" presId="urn:microsoft.com/office/officeart/2005/8/layout/hierarchy2"/>
    <dgm:cxn modelId="{71BB7F3E-400B-3449-995B-BCE0B4DE2DB5}" type="presParOf" srcId="{D9C4B345-3E8B-6949-A062-277A02CD2E37}" destId="{CB3D5897-06D9-0D40-87DA-59679412E21C}" srcOrd="7" destOrd="0" presId="urn:microsoft.com/office/officeart/2005/8/layout/hierarchy2"/>
    <dgm:cxn modelId="{8A5C6C16-B465-4B4C-BF1B-AF66297EF57D}" type="presParOf" srcId="{CB3D5897-06D9-0D40-87DA-59679412E21C}" destId="{6ABB0C35-6AA5-4046-8A91-5341F1609514}" srcOrd="0" destOrd="0" presId="urn:microsoft.com/office/officeart/2005/8/layout/hierarchy2"/>
    <dgm:cxn modelId="{AA562386-A756-1241-A0D7-CC80E034E832}" type="presParOf" srcId="{CB3D5897-06D9-0D40-87DA-59679412E21C}" destId="{39723645-2785-E74A-B0C7-AE46438CC261}" srcOrd="1" destOrd="0" presId="urn:microsoft.com/office/officeart/2005/8/layout/hierarchy2"/>
    <dgm:cxn modelId="{DF954C4D-36D8-304B-94F7-06259B4664B9}" type="presParOf" srcId="{39723645-2785-E74A-B0C7-AE46438CC261}" destId="{A58C9F66-6497-3F48-9D77-35373D2F66F7}" srcOrd="0" destOrd="0" presId="urn:microsoft.com/office/officeart/2005/8/layout/hierarchy2"/>
    <dgm:cxn modelId="{38D628BC-C52B-9043-9216-E31A30964AC8}" type="presParOf" srcId="{A58C9F66-6497-3F48-9D77-35373D2F66F7}" destId="{0C77E36F-799F-D94C-8AEF-18CA3BA9F2C0}" srcOrd="0" destOrd="0" presId="urn:microsoft.com/office/officeart/2005/8/layout/hierarchy2"/>
    <dgm:cxn modelId="{BE98A78D-A83A-A441-A705-98085948450B}" type="presParOf" srcId="{39723645-2785-E74A-B0C7-AE46438CC261}" destId="{62022125-11F4-6E4C-A2AE-0AF9A9490F45}" srcOrd="1" destOrd="0" presId="urn:microsoft.com/office/officeart/2005/8/layout/hierarchy2"/>
    <dgm:cxn modelId="{80B99821-F4D1-9941-B032-6ADB3D5A2C38}" type="presParOf" srcId="{62022125-11F4-6E4C-A2AE-0AF9A9490F45}" destId="{88B210B3-098B-D84A-9362-CF6483B691FE}" srcOrd="0" destOrd="0" presId="urn:microsoft.com/office/officeart/2005/8/layout/hierarchy2"/>
    <dgm:cxn modelId="{8BD759B1-DAD1-B340-8181-A9D72F7233C1}" type="presParOf" srcId="{62022125-11F4-6E4C-A2AE-0AF9A9490F45}" destId="{8C27556A-67F1-DF4F-92EE-647AC7E9EBFF}" srcOrd="1" destOrd="0" presId="urn:microsoft.com/office/officeart/2005/8/layout/hierarchy2"/>
    <dgm:cxn modelId="{9470F4BD-A502-3644-A032-1772A0BD1951}" type="presParOf" srcId="{D9C4B345-3E8B-6949-A062-277A02CD2E37}" destId="{0A0AF3E0-F915-1941-926E-2A8CF7CA73B1}" srcOrd="8" destOrd="0" presId="urn:microsoft.com/office/officeart/2005/8/layout/hierarchy2"/>
    <dgm:cxn modelId="{43847A4D-6BD7-BD4E-A9E6-3F4B94472B92}" type="presParOf" srcId="{0A0AF3E0-F915-1941-926E-2A8CF7CA73B1}" destId="{680C20CC-D4B5-BA44-9DFC-746BCABBF89E}" srcOrd="0" destOrd="0" presId="urn:microsoft.com/office/officeart/2005/8/layout/hierarchy2"/>
    <dgm:cxn modelId="{9E20FA9C-76C2-D44D-B12B-CC0D095E629F}" type="presParOf" srcId="{D9C4B345-3E8B-6949-A062-277A02CD2E37}" destId="{07ED0E3D-1A2D-4F47-87C9-41B97154C8A4}" srcOrd="9" destOrd="0" presId="urn:microsoft.com/office/officeart/2005/8/layout/hierarchy2"/>
    <dgm:cxn modelId="{6E5A5F75-8F1E-5F41-8635-D05160868C0F}" type="presParOf" srcId="{07ED0E3D-1A2D-4F47-87C9-41B97154C8A4}" destId="{5652E383-1A3B-C84F-9270-69CD689CB5D3}" srcOrd="0" destOrd="0" presId="urn:microsoft.com/office/officeart/2005/8/layout/hierarchy2"/>
    <dgm:cxn modelId="{ECAE989C-920C-6F47-81E3-CFFE87BDD07D}" type="presParOf" srcId="{07ED0E3D-1A2D-4F47-87C9-41B97154C8A4}" destId="{5CC5E7B5-7BB0-5442-B7C5-8E515902B8D6}" srcOrd="1" destOrd="0" presId="urn:microsoft.com/office/officeart/2005/8/layout/hierarchy2"/>
  </dgm:cxnLst>
  <dgm:bg>
    <a:noFill/>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0A368-7BB3-F34B-9150-6E76DFBC9159}">
      <dsp:nvSpPr>
        <dsp:cNvPr id="0" name=""/>
        <dsp:cNvSpPr/>
      </dsp:nvSpPr>
      <dsp:spPr>
        <a:xfrm>
          <a:off x="320239" y="2150226"/>
          <a:ext cx="2526231" cy="13409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b="1" kern="1200" dirty="0"/>
            <a:t>PG collection</a:t>
          </a:r>
        </a:p>
      </dsp:txBody>
      <dsp:txXfrm>
        <a:off x="359515" y="2189502"/>
        <a:ext cx="2447679" cy="1262416"/>
      </dsp:txXfrm>
    </dsp:sp>
    <dsp:sp modelId="{A02A2F15-92AC-FC4C-9ED0-FD08FEB6FADC}">
      <dsp:nvSpPr>
        <dsp:cNvPr id="0" name=""/>
        <dsp:cNvSpPr/>
      </dsp:nvSpPr>
      <dsp:spPr>
        <a:xfrm rot="17097904">
          <a:off x="2053411" y="1776236"/>
          <a:ext cx="2138290" cy="23180"/>
        </a:xfrm>
        <a:custGeom>
          <a:avLst/>
          <a:gdLst/>
          <a:ahLst/>
          <a:cxnLst/>
          <a:rect l="0" t="0" r="0" b="0"/>
          <a:pathLst>
            <a:path>
              <a:moveTo>
                <a:pt x="0" y="11590"/>
              </a:moveTo>
              <a:lnTo>
                <a:pt x="2138290" y="1159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66725">
            <a:lnSpc>
              <a:spcPct val="90000"/>
            </a:lnSpc>
            <a:spcBef>
              <a:spcPct val="0"/>
            </a:spcBef>
            <a:spcAft>
              <a:spcPct val="35000"/>
            </a:spcAft>
            <a:buNone/>
          </a:pPr>
          <a:endParaRPr lang="en-GB" sz="1050" kern="1200">
            <a:solidFill>
              <a:sysClr val="windowText" lastClr="000000"/>
            </a:solidFill>
          </a:endParaRPr>
        </a:p>
      </dsp:txBody>
      <dsp:txXfrm>
        <a:off x="3069099" y="1734369"/>
        <a:ext cx="106914" cy="106914"/>
      </dsp:txXfrm>
    </dsp:sp>
    <dsp:sp modelId="{7436CD22-551C-4E49-A91E-C2A9F73438BE}">
      <dsp:nvSpPr>
        <dsp:cNvPr id="0" name=""/>
        <dsp:cNvSpPr/>
      </dsp:nvSpPr>
      <dsp:spPr>
        <a:xfrm>
          <a:off x="3398641" y="329752"/>
          <a:ext cx="1700765" cy="85038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Worm phenotype</a:t>
          </a:r>
        </a:p>
      </dsp:txBody>
      <dsp:txXfrm>
        <a:off x="3423548" y="354659"/>
        <a:ext cx="1650951" cy="800568"/>
      </dsp:txXfrm>
    </dsp:sp>
    <dsp:sp modelId="{E0EF5846-1DD4-D74C-961A-C58B328BA986}">
      <dsp:nvSpPr>
        <dsp:cNvPr id="0" name=""/>
        <dsp:cNvSpPr/>
      </dsp:nvSpPr>
      <dsp:spPr>
        <a:xfrm rot="17980427">
          <a:off x="2586830" y="2362350"/>
          <a:ext cx="1028406" cy="23180"/>
        </a:xfrm>
        <a:custGeom>
          <a:avLst/>
          <a:gdLst/>
          <a:ahLst/>
          <a:cxnLst/>
          <a:rect l="0" t="0" r="0" b="0"/>
          <a:pathLst>
            <a:path>
              <a:moveTo>
                <a:pt x="0" y="11590"/>
              </a:moveTo>
              <a:lnTo>
                <a:pt x="1028406" y="1159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GB" sz="800" kern="1200">
            <a:solidFill>
              <a:sysClr val="windowText" lastClr="000000"/>
            </a:solidFill>
          </a:endParaRPr>
        </a:p>
      </dsp:txBody>
      <dsp:txXfrm>
        <a:off x="3075323" y="2348230"/>
        <a:ext cx="51420" cy="51420"/>
      </dsp:txXfrm>
    </dsp:sp>
    <dsp:sp modelId="{6BD94FBD-18EE-6847-9446-59F3C711D363}">
      <dsp:nvSpPr>
        <dsp:cNvPr id="0" name=""/>
        <dsp:cNvSpPr/>
      </dsp:nvSpPr>
      <dsp:spPr>
        <a:xfrm>
          <a:off x="3355595" y="1501979"/>
          <a:ext cx="1700765" cy="85038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Bacterial phenotype</a:t>
          </a:r>
        </a:p>
      </dsp:txBody>
      <dsp:txXfrm>
        <a:off x="3380502" y="1526886"/>
        <a:ext cx="1650951" cy="800568"/>
      </dsp:txXfrm>
    </dsp:sp>
    <dsp:sp modelId="{3DD4A408-3E43-E545-945A-795A1AB2809E}">
      <dsp:nvSpPr>
        <dsp:cNvPr id="0" name=""/>
        <dsp:cNvSpPr/>
      </dsp:nvSpPr>
      <dsp:spPr>
        <a:xfrm rot="2724596">
          <a:off x="2749805" y="3040152"/>
          <a:ext cx="648831" cy="23180"/>
        </a:xfrm>
        <a:custGeom>
          <a:avLst/>
          <a:gdLst/>
          <a:ahLst/>
          <a:cxnLst/>
          <a:rect l="0" t="0" r="0" b="0"/>
          <a:pathLst>
            <a:path>
              <a:moveTo>
                <a:pt x="0" y="11590"/>
              </a:moveTo>
              <a:lnTo>
                <a:pt x="648831" y="1159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3058000" y="3035521"/>
        <a:ext cx="32441" cy="32441"/>
      </dsp:txXfrm>
    </dsp:sp>
    <dsp:sp modelId="{3CB33254-FE0C-4B4F-8D43-B6C72FF97FCD}">
      <dsp:nvSpPr>
        <dsp:cNvPr id="0" name=""/>
        <dsp:cNvSpPr/>
      </dsp:nvSpPr>
      <dsp:spPr>
        <a:xfrm>
          <a:off x="3301970" y="2857583"/>
          <a:ext cx="1700765" cy="850382"/>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Genomic info</a:t>
          </a:r>
          <a:endParaRPr lang="en-GB" sz="1600" kern="1200" dirty="0"/>
        </a:p>
      </dsp:txBody>
      <dsp:txXfrm>
        <a:off x="3326877" y="2882490"/>
        <a:ext cx="1650951" cy="800568"/>
      </dsp:txXfrm>
    </dsp:sp>
    <dsp:sp modelId="{7A7FC3F1-0F42-1A4A-8F47-9F5249A0C534}">
      <dsp:nvSpPr>
        <dsp:cNvPr id="0" name=""/>
        <dsp:cNvSpPr/>
      </dsp:nvSpPr>
      <dsp:spPr>
        <a:xfrm rot="18362241">
          <a:off x="4479698" y="2243836"/>
          <a:ext cx="2540946" cy="23180"/>
        </a:xfrm>
        <a:custGeom>
          <a:avLst/>
          <a:gdLst/>
          <a:ahLst/>
          <a:cxnLst/>
          <a:rect l="0" t="0" r="0" b="0"/>
          <a:pathLst>
            <a:path>
              <a:moveTo>
                <a:pt x="0" y="11590"/>
              </a:moveTo>
              <a:lnTo>
                <a:pt x="2540946" y="1159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5686647" y="2191903"/>
        <a:ext cx="127047" cy="127047"/>
      </dsp:txXfrm>
    </dsp:sp>
    <dsp:sp modelId="{D75C6689-4C4E-6946-8F70-C86F456FC421}">
      <dsp:nvSpPr>
        <dsp:cNvPr id="0" name=""/>
        <dsp:cNvSpPr/>
      </dsp:nvSpPr>
      <dsp:spPr>
        <a:xfrm>
          <a:off x="6497606" y="802888"/>
          <a:ext cx="1700765" cy="85038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Annotation</a:t>
          </a:r>
        </a:p>
      </dsp:txBody>
      <dsp:txXfrm>
        <a:off x="6522513" y="827795"/>
        <a:ext cx="1650951" cy="800568"/>
      </dsp:txXfrm>
    </dsp:sp>
    <dsp:sp modelId="{AE342C17-5D15-5142-B3A6-947B321F3614}">
      <dsp:nvSpPr>
        <dsp:cNvPr id="0" name=""/>
        <dsp:cNvSpPr/>
      </dsp:nvSpPr>
      <dsp:spPr>
        <a:xfrm rot="2814666">
          <a:off x="8140380" y="1350144"/>
          <a:ext cx="366029" cy="23180"/>
        </a:xfrm>
        <a:custGeom>
          <a:avLst/>
          <a:gdLst/>
          <a:ahLst/>
          <a:cxnLst/>
          <a:rect l="0" t="0" r="0" b="0"/>
          <a:pathLst>
            <a:path>
              <a:moveTo>
                <a:pt x="0" y="11590"/>
              </a:moveTo>
              <a:lnTo>
                <a:pt x="366029" y="1159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8314244" y="1352583"/>
        <a:ext cx="18301" cy="18301"/>
      </dsp:txXfrm>
    </dsp:sp>
    <dsp:sp modelId="{2A474A6C-A021-E743-8678-99D6D10891AF}">
      <dsp:nvSpPr>
        <dsp:cNvPr id="0" name=""/>
        <dsp:cNvSpPr/>
      </dsp:nvSpPr>
      <dsp:spPr>
        <a:xfrm>
          <a:off x="8448418" y="1070197"/>
          <a:ext cx="1700765" cy="85038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Pangenome Calculation</a:t>
          </a:r>
          <a:endParaRPr lang="en-GB" sz="1600" kern="1200" dirty="0"/>
        </a:p>
      </dsp:txBody>
      <dsp:txXfrm>
        <a:off x="8473325" y="1095104"/>
        <a:ext cx="1650951" cy="800568"/>
      </dsp:txXfrm>
    </dsp:sp>
    <dsp:sp modelId="{AB73467C-A902-E641-B783-4BF59645D4D0}">
      <dsp:nvSpPr>
        <dsp:cNvPr id="0" name=""/>
        <dsp:cNvSpPr/>
      </dsp:nvSpPr>
      <dsp:spPr>
        <a:xfrm rot="17268485">
          <a:off x="9896731" y="1137548"/>
          <a:ext cx="727350" cy="23180"/>
        </a:xfrm>
        <a:custGeom>
          <a:avLst/>
          <a:gdLst/>
          <a:ahLst/>
          <a:cxnLst/>
          <a:rect l="0" t="0" r="0" b="0"/>
          <a:pathLst>
            <a:path>
              <a:moveTo>
                <a:pt x="0" y="11590"/>
              </a:moveTo>
              <a:lnTo>
                <a:pt x="727350" y="1159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10242223" y="1130954"/>
        <a:ext cx="36367" cy="36367"/>
      </dsp:txXfrm>
    </dsp:sp>
    <dsp:sp modelId="{8C697E48-F16A-DE4A-9CEE-074F17B64604}">
      <dsp:nvSpPr>
        <dsp:cNvPr id="0" name=""/>
        <dsp:cNvSpPr/>
      </dsp:nvSpPr>
      <dsp:spPr>
        <a:xfrm>
          <a:off x="10371629" y="377697"/>
          <a:ext cx="1700765" cy="850382"/>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gene P/A</a:t>
          </a:r>
          <a:endParaRPr lang="en-GB" sz="1600" kern="1200" dirty="0"/>
        </a:p>
      </dsp:txBody>
      <dsp:txXfrm>
        <a:off x="10396536" y="402604"/>
        <a:ext cx="1650951" cy="800568"/>
      </dsp:txXfrm>
    </dsp:sp>
    <dsp:sp modelId="{33A2EEF2-DC94-024A-A7D6-BB4612D8EEDC}">
      <dsp:nvSpPr>
        <dsp:cNvPr id="0" name=""/>
        <dsp:cNvSpPr/>
      </dsp:nvSpPr>
      <dsp:spPr>
        <a:xfrm rot="3313034">
          <a:off x="10065438" y="1643930"/>
          <a:ext cx="389936" cy="23180"/>
        </a:xfrm>
        <a:custGeom>
          <a:avLst/>
          <a:gdLst/>
          <a:ahLst/>
          <a:cxnLst/>
          <a:rect l="0" t="0" r="0" b="0"/>
          <a:pathLst>
            <a:path>
              <a:moveTo>
                <a:pt x="0" y="11590"/>
              </a:moveTo>
              <a:lnTo>
                <a:pt x="389936" y="1159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10250658" y="1645771"/>
        <a:ext cx="19496" cy="19496"/>
      </dsp:txXfrm>
    </dsp:sp>
    <dsp:sp modelId="{04707000-A5EE-DE46-847A-CE0AFB54626F}">
      <dsp:nvSpPr>
        <dsp:cNvPr id="0" name=""/>
        <dsp:cNvSpPr/>
      </dsp:nvSpPr>
      <dsp:spPr>
        <a:xfrm>
          <a:off x="10371629" y="1390460"/>
          <a:ext cx="1700765" cy="850382"/>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gene variants</a:t>
          </a:r>
        </a:p>
      </dsp:txBody>
      <dsp:txXfrm>
        <a:off x="10396536" y="1415367"/>
        <a:ext cx="1650951" cy="800568"/>
      </dsp:txXfrm>
    </dsp:sp>
    <dsp:sp modelId="{ED89B5F1-830B-E14F-82DA-F51EB8769892}">
      <dsp:nvSpPr>
        <dsp:cNvPr id="0" name=""/>
        <dsp:cNvSpPr/>
      </dsp:nvSpPr>
      <dsp:spPr>
        <a:xfrm rot="4816612">
          <a:off x="9601845" y="2132900"/>
          <a:ext cx="1317122" cy="23180"/>
        </a:xfrm>
        <a:custGeom>
          <a:avLst/>
          <a:gdLst/>
          <a:ahLst/>
          <a:cxnLst/>
          <a:rect l="0" t="0" r="0" b="0"/>
          <a:pathLst>
            <a:path>
              <a:moveTo>
                <a:pt x="0" y="11590"/>
              </a:moveTo>
              <a:lnTo>
                <a:pt x="1317122" y="1159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10227478" y="2111562"/>
        <a:ext cx="65856" cy="65856"/>
      </dsp:txXfrm>
    </dsp:sp>
    <dsp:sp modelId="{50491DD6-57CF-3845-86FF-5BF70E0C6EAA}">
      <dsp:nvSpPr>
        <dsp:cNvPr id="0" name=""/>
        <dsp:cNvSpPr/>
      </dsp:nvSpPr>
      <dsp:spPr>
        <a:xfrm>
          <a:off x="10371629" y="2368400"/>
          <a:ext cx="1700765" cy="850382"/>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Structural variants</a:t>
          </a:r>
        </a:p>
      </dsp:txBody>
      <dsp:txXfrm>
        <a:off x="10396536" y="2393307"/>
        <a:ext cx="1650951" cy="800568"/>
      </dsp:txXfrm>
    </dsp:sp>
    <dsp:sp modelId="{D222917B-EC1E-F64B-A2B5-FC696D84F698}">
      <dsp:nvSpPr>
        <dsp:cNvPr id="0" name=""/>
        <dsp:cNvSpPr/>
      </dsp:nvSpPr>
      <dsp:spPr>
        <a:xfrm rot="4765703">
          <a:off x="7648409" y="1878589"/>
          <a:ext cx="1347063" cy="23180"/>
        </a:xfrm>
        <a:custGeom>
          <a:avLst/>
          <a:gdLst/>
          <a:ahLst/>
          <a:cxnLst/>
          <a:rect l="0" t="0" r="0" b="0"/>
          <a:pathLst>
            <a:path>
              <a:moveTo>
                <a:pt x="0" y="11590"/>
              </a:moveTo>
              <a:lnTo>
                <a:pt x="1347063" y="1159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8288264" y="1856502"/>
        <a:ext cx="67353" cy="67353"/>
      </dsp:txXfrm>
    </dsp:sp>
    <dsp:sp modelId="{58BEE22D-BCC7-524A-B427-6192824D8E72}">
      <dsp:nvSpPr>
        <dsp:cNvPr id="0" name=""/>
        <dsp:cNvSpPr/>
      </dsp:nvSpPr>
      <dsp:spPr>
        <a:xfrm>
          <a:off x="8445510" y="2127087"/>
          <a:ext cx="1700765" cy="85038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Metabolic capacity</a:t>
          </a:r>
          <a:endParaRPr lang="en-GB" sz="1600" kern="1200" dirty="0"/>
        </a:p>
      </dsp:txBody>
      <dsp:txXfrm>
        <a:off x="8470417" y="2151994"/>
        <a:ext cx="1650951" cy="800568"/>
      </dsp:txXfrm>
    </dsp:sp>
    <dsp:sp modelId="{044A3090-BF6A-004F-8C70-FA6D0715E53A}">
      <dsp:nvSpPr>
        <dsp:cNvPr id="0" name=""/>
        <dsp:cNvSpPr/>
      </dsp:nvSpPr>
      <dsp:spPr>
        <a:xfrm rot="19475169">
          <a:off x="4833058" y="2739737"/>
          <a:ext cx="1834224" cy="23180"/>
        </a:xfrm>
        <a:custGeom>
          <a:avLst/>
          <a:gdLst/>
          <a:ahLst/>
          <a:cxnLst/>
          <a:rect l="0" t="0" r="0" b="0"/>
          <a:pathLst>
            <a:path>
              <a:moveTo>
                <a:pt x="0" y="11590"/>
              </a:moveTo>
              <a:lnTo>
                <a:pt x="1834224" y="1159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5704315" y="2705472"/>
        <a:ext cx="91711" cy="91711"/>
      </dsp:txXfrm>
    </dsp:sp>
    <dsp:sp modelId="{A0C6E547-C6D5-6B4B-BF3F-2A8C066509CA}">
      <dsp:nvSpPr>
        <dsp:cNvPr id="0" name=""/>
        <dsp:cNvSpPr/>
      </dsp:nvSpPr>
      <dsp:spPr>
        <a:xfrm>
          <a:off x="6497606" y="1794689"/>
          <a:ext cx="1700765" cy="85038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Phylogroups</a:t>
          </a:r>
          <a:endParaRPr lang="en-GB" sz="1600" kern="1200" dirty="0"/>
        </a:p>
      </dsp:txBody>
      <dsp:txXfrm>
        <a:off x="6522513" y="1819596"/>
        <a:ext cx="1650951" cy="800568"/>
      </dsp:txXfrm>
    </dsp:sp>
    <dsp:sp modelId="{1F982A39-D233-AB4B-9ABA-A12A895CEBDE}">
      <dsp:nvSpPr>
        <dsp:cNvPr id="0" name=""/>
        <dsp:cNvSpPr/>
      </dsp:nvSpPr>
      <dsp:spPr>
        <a:xfrm rot="21394997">
          <a:off x="5001393" y="3226190"/>
          <a:ext cx="1509919" cy="23180"/>
        </a:xfrm>
        <a:custGeom>
          <a:avLst/>
          <a:gdLst/>
          <a:ahLst/>
          <a:cxnLst/>
          <a:rect l="0" t="0" r="0" b="0"/>
          <a:pathLst>
            <a:path>
              <a:moveTo>
                <a:pt x="0" y="11590"/>
              </a:moveTo>
              <a:lnTo>
                <a:pt x="1509919" y="1159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5718605" y="3200032"/>
        <a:ext cx="75495" cy="75495"/>
      </dsp:txXfrm>
    </dsp:sp>
    <dsp:sp modelId="{5D761D32-269A-754B-9A3E-B21513B0AA55}">
      <dsp:nvSpPr>
        <dsp:cNvPr id="0" name=""/>
        <dsp:cNvSpPr/>
      </dsp:nvSpPr>
      <dsp:spPr>
        <a:xfrm>
          <a:off x="6509971" y="2767595"/>
          <a:ext cx="1700765" cy="85038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BGCs (biosynthetic gene clusters)</a:t>
          </a:r>
          <a:endParaRPr lang="en-GB" sz="1600" kern="1200" dirty="0"/>
        </a:p>
      </dsp:txBody>
      <dsp:txXfrm>
        <a:off x="6534878" y="2792502"/>
        <a:ext cx="1650951" cy="800568"/>
      </dsp:txXfrm>
    </dsp:sp>
    <dsp:sp modelId="{003C2B6F-FFD9-5949-A8E2-294A67708493}">
      <dsp:nvSpPr>
        <dsp:cNvPr id="0" name=""/>
        <dsp:cNvSpPr/>
      </dsp:nvSpPr>
      <dsp:spPr>
        <a:xfrm rot="3665569">
          <a:off x="8085283" y="3393779"/>
          <a:ext cx="485679" cy="23180"/>
        </a:xfrm>
        <a:custGeom>
          <a:avLst/>
          <a:gdLst/>
          <a:ahLst/>
          <a:cxnLst/>
          <a:rect l="0" t="0" r="0" b="0"/>
          <a:pathLst>
            <a:path>
              <a:moveTo>
                <a:pt x="0" y="11590"/>
              </a:moveTo>
              <a:lnTo>
                <a:pt x="485679" y="1159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8315981" y="3393227"/>
        <a:ext cx="24283" cy="24283"/>
      </dsp:txXfrm>
    </dsp:sp>
    <dsp:sp modelId="{4684B241-0E8D-0948-987F-0898F843507C}">
      <dsp:nvSpPr>
        <dsp:cNvPr id="0" name=""/>
        <dsp:cNvSpPr/>
      </dsp:nvSpPr>
      <dsp:spPr>
        <a:xfrm>
          <a:off x="8445510" y="3192761"/>
          <a:ext cx="1700765" cy="85038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GFCs (Gene family clusters)</a:t>
          </a:r>
          <a:endParaRPr lang="en-GB" sz="1600" kern="1200" dirty="0"/>
        </a:p>
      </dsp:txBody>
      <dsp:txXfrm>
        <a:off x="8470417" y="3217668"/>
        <a:ext cx="1650951" cy="800568"/>
      </dsp:txXfrm>
    </dsp:sp>
    <dsp:sp modelId="{C003AB87-4B5B-E749-9D44-2ED3E1167503}">
      <dsp:nvSpPr>
        <dsp:cNvPr id="0" name=""/>
        <dsp:cNvSpPr/>
      </dsp:nvSpPr>
      <dsp:spPr>
        <a:xfrm rot="1920961">
          <a:off x="4867548" y="3742389"/>
          <a:ext cx="1777609" cy="23180"/>
        </a:xfrm>
        <a:custGeom>
          <a:avLst/>
          <a:gdLst/>
          <a:ahLst/>
          <a:cxnLst/>
          <a:rect l="0" t="0" r="0" b="0"/>
          <a:pathLst>
            <a:path>
              <a:moveTo>
                <a:pt x="0" y="11590"/>
              </a:moveTo>
              <a:lnTo>
                <a:pt x="1777609" y="1159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5711913" y="3709539"/>
        <a:ext cx="88880" cy="88880"/>
      </dsp:txXfrm>
    </dsp:sp>
    <dsp:sp modelId="{6ABB0C35-6AA5-4046-8A91-5341F1609514}">
      <dsp:nvSpPr>
        <dsp:cNvPr id="0" name=""/>
        <dsp:cNvSpPr/>
      </dsp:nvSpPr>
      <dsp:spPr>
        <a:xfrm>
          <a:off x="6509971" y="3799994"/>
          <a:ext cx="1700765" cy="85038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Prophages</a:t>
          </a:r>
          <a:endParaRPr lang="en-GB" sz="1600" kern="1200" dirty="0"/>
        </a:p>
      </dsp:txBody>
      <dsp:txXfrm>
        <a:off x="6534878" y="3824901"/>
        <a:ext cx="1650951" cy="800568"/>
      </dsp:txXfrm>
    </dsp:sp>
    <dsp:sp modelId="{A58C9F66-6497-3F48-9D77-35373D2F66F7}">
      <dsp:nvSpPr>
        <dsp:cNvPr id="0" name=""/>
        <dsp:cNvSpPr/>
      </dsp:nvSpPr>
      <dsp:spPr>
        <a:xfrm rot="3806147">
          <a:off x="8065630" y="4448377"/>
          <a:ext cx="524985" cy="23180"/>
        </a:xfrm>
        <a:custGeom>
          <a:avLst/>
          <a:gdLst/>
          <a:ahLst/>
          <a:cxnLst/>
          <a:rect l="0" t="0" r="0" b="0"/>
          <a:pathLst>
            <a:path>
              <a:moveTo>
                <a:pt x="0" y="11590"/>
              </a:moveTo>
              <a:lnTo>
                <a:pt x="524985" y="1159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8314998" y="4446843"/>
        <a:ext cx="26249" cy="26249"/>
      </dsp:txXfrm>
    </dsp:sp>
    <dsp:sp modelId="{88B210B3-098B-D84A-9362-CF6483B691FE}">
      <dsp:nvSpPr>
        <dsp:cNvPr id="0" name=""/>
        <dsp:cNvSpPr/>
      </dsp:nvSpPr>
      <dsp:spPr>
        <a:xfrm>
          <a:off x="8445510" y="4269558"/>
          <a:ext cx="1700765" cy="85038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Cryptic prophages</a:t>
          </a:r>
          <a:endParaRPr lang="en-GB" sz="1600" kern="1200" dirty="0"/>
        </a:p>
      </dsp:txBody>
      <dsp:txXfrm>
        <a:off x="8470417" y="4294465"/>
        <a:ext cx="1650951" cy="800568"/>
      </dsp:txXfrm>
    </dsp:sp>
    <dsp:sp modelId="{0A0AF3E0-F915-1941-926E-2A8CF7CA73B1}">
      <dsp:nvSpPr>
        <dsp:cNvPr id="0" name=""/>
        <dsp:cNvSpPr/>
      </dsp:nvSpPr>
      <dsp:spPr>
        <a:xfrm rot="3136212">
          <a:off x="4524828" y="4245204"/>
          <a:ext cx="2463050" cy="23180"/>
        </a:xfrm>
        <a:custGeom>
          <a:avLst/>
          <a:gdLst/>
          <a:ahLst/>
          <a:cxnLst/>
          <a:rect l="0" t="0" r="0" b="0"/>
          <a:pathLst>
            <a:path>
              <a:moveTo>
                <a:pt x="0" y="11590"/>
              </a:moveTo>
              <a:lnTo>
                <a:pt x="2463050" y="1159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a:solidFill>
              <a:sysClr val="windowText" lastClr="000000"/>
            </a:solidFill>
          </a:endParaRPr>
        </a:p>
      </dsp:txBody>
      <dsp:txXfrm>
        <a:off x="5694777" y="4195218"/>
        <a:ext cx="123152" cy="123152"/>
      </dsp:txXfrm>
    </dsp:sp>
    <dsp:sp modelId="{5652E383-1A3B-C84F-9270-69CD689CB5D3}">
      <dsp:nvSpPr>
        <dsp:cNvPr id="0" name=""/>
        <dsp:cNvSpPr/>
      </dsp:nvSpPr>
      <dsp:spPr>
        <a:xfrm>
          <a:off x="6509971" y="4805622"/>
          <a:ext cx="1700765" cy="85038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Plasmids</a:t>
          </a:r>
          <a:endParaRPr lang="en-GB" sz="1600" kern="1200" dirty="0"/>
        </a:p>
      </dsp:txBody>
      <dsp:txXfrm>
        <a:off x="6534878" y="4830529"/>
        <a:ext cx="1650951" cy="8005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9T10:21:29.521"/>
    </inkml:context>
    <inkml:brush xml:id="br0">
      <inkml:brushProperty name="width" value="0.04286" units="cm"/>
      <inkml:brushProperty name="height" value="0.04286" units="cm"/>
      <inkml:brushProperty name="color" value="#008C3A"/>
    </inkml:brush>
  </inkml:definitions>
  <inkml:trace contextRef="#ctx0" brushRef="#br0">121 512 10298,'-3'-6'616,"1"1"-347,1 4-50,1 0 122,0 1-380,0-1 28,0 1-112,-1-1 67,1 0 50,0 0-50,0 0 6,0-2 44,0 1 6,0-1 6,0 1 78,0-1 5,0 1 6,0 0-22,0 0-34,0 0 6,0-1-45,0 0 39,0-1-33,0 0-6,0 1 0,0-1 6,1 1 33,1 0 39,-1 0 23,1 0 61,-2-1-27,1 1-34,-1-1-56,0 1-39,2-1-1,-1 0-5,1 0 0,0-1 0,1 1 0,0-1 0,0 2 0,0-1 0,-1 1 0,0 0 11,-1 1 23,1 0-23,-1 0 0,-1 1-5,2-2 0,-1 1-6,2-1-6,0 0 0,0 0 1,1-1 5,0 1 0,0 0 0,-1 1 0,0-1 0,0 2 0,-2-1 11,1 2-5,-2-1 5,1 1-6,0-1 1,1 0 0,0-1-6,0 0 5,1 0 1,0-1-6,1 1 0,-1 0 0,1 0 0,-1 0 0,0 0 0,0 0 0,1 0 0,-1-1 5,1 0-5,0-1 0,1 0 0,0 0-5,0 1-46,1-1 40,0 1 11,0 0 0,0 1 45,3-2-45,-3 1 39,1-1-39,-2 2 0,-1-1 0,2 0 6,0-1-6,1 1 5,0-1 40,0 2-39,0-1 5,0 0 23,-1 0-29,-1 0 1,-1 1 39,-1 0-45,-1-1 0,0 2-68,1-1 24,1 1 10,1 0 0,1 0 34,2 0 51,1-1 5,0 0-17,1-2-39,0 1 50,-1-2-44,0 0 0,-2 1-1,0 0-5,-2 0-5,0 1-46,0 1 6,0 1 45,1 0 12,-1-1 21,3 1-33,-2-1 11,2 0 29,-1 0-35,0-1 1,0 1-1,-2 0 1,0 0-6,0 1-11,-2-1-23,1 1-44,0 0 78,1 0 5,0 1-5,1-1 34,0-1 0,1 1-29,1-1-5,-1 0 34,1 0-29,-1-1 1,1 1 0,1 0-6,0-1-6,1 1 6,0 0-6,0 1 6,2-1 6,-1 0-6,1 0 6,1 1-6,-1-1 11,0 0-6,1 1-5,-1-2 0,0 2 0,0-1 0,1 1-5,0-1 5,0 1 0,0 0-11,0 0 11,-2-1 0,0 1 0,-1 0 11,-2-1-6,0 0 1,-1 1-6,0 0 0,-2 0 0,1 0 6,-1 0-1,1 0-5,-1 0 0,1 0 0,0-1 0,0 1 6,0-1-6,1 1-6,1 0 6,0-1 0,0 1 6,1 0-6,0 0 0,0-1 11,1 0-5,0 0-1,-1 1 1,1-1-6,0 0 0,-1-1 5,1 1-5,0-1 0,-1 0 0,0 1 0,0-1 0,-1 1 0,-1 0 0,0 0 6,0 0 5,-1 1-5,0-1-6,1 0 0,-1 1-6,0-1-44,0 1 44,0-1 1,0 1 5,1-1 5,0 1-5,1 0 0,0-1-5,1 1 5,0 0 0,1 0-6,0-1 6,0 0 0,1-1 0,-1 1-6,1-1 6,-1 1 0,-1-1 0,1 0 0,-1 1 0,1 1-5,-1-1 5,1 1-11,-1-1-51,0 1 62,0 0-45,0 0-11,-1 1 56,0-1 0,-1 1 6,0 0-6,-1 0 11,-1 0 0,-1 0-5,1 0-6,-2-1 5,1 1-5,-1 0-67,1 0 11,0 0 56,1 0-11,2 0 11,2 0 0,1 0 34,2 0-29,1 0 1,1 0-6,0 0 5,0 0 35,0 0-35,0 0 1,-2 0-6,0 0-90,-2 0 90,0 0 0,-1 0 0,-1 0 0,1 1 0,-1 0 6,-1 1 27,0 0-27,-2-1 0,1 0-6,-2 0 0,0 0-6,-1 0-33,0 1 39,1-1-34,0 2 34,1 0 0,0 1 6,1 1 22,0 0-23,1 0 7,0 0-1,-1-2 28,0 1-33,0-2-6,-1 1 11,0-1-11,-1 0 0,1 0 11,0 0-11,-1 1 6,2-1-6,0 2 0,0-1 5,1 0 6,0 1-5,-2-1 0,1-1-1,-1 0-5,-1 0 6,0 0-6,0-1 0,0 1 5,0 1 1,1-1 33,-1 0-39,1 0-11,3 2 5,-3-2-5,1 0 11,-2-1-5,0 0-1,0 0 6,-1 0 0,0-1-6,0 1 6,0 0 6,0 0-6,2 1-6,1 1 6,0 0 45,1 1-39,1 0-1,-1-1-5,0 0 0,-2-1 6,0 0 22,-2 0-28,0-1-11,0 1-40,-1-1 12,1 2 39,0 0 0,0 1 11,1 0-11,1 1 0,0-1 0,0 1 51,0 0-51,1-1-6,-2 0 1,1 1-40,-1 0 45,0 0 0,0 1 0,1 1 5,0 2-5,0 0 6,0 0 0,0 0-6,0-1 33,0 0-33,0 0 0,-1-1 0,0 0 6,0 0-6,-1 0 0,-1 2 5,0 1 1,-1 1 0,0 1-1,0-1 40,0 1-39,0 0-6,-1-1 0,0-1 5,0-1 57,0 0-62,0-1 0,0 0-6,0 1 12,0 1-1,0 1 1,0 2 0,0 1-6,0 1 0,0-1 0,0-1 28,0-3-28,0-1 0,0-2 0,0-2-6,0 2 0,0-2 6,0 1 0,0 2 6,0 1-6,0 1 6,1 1-6,0-1 0,0-1 0,0-1 0,0-1 5,-1 0-5,1 0 6,-1-1-6,0 1 0,0 0 0,0 1 0,0 0 0,2 3-6,-1-1 6,1 2-5,0 1 5,0-1 0,-1 0 5,0-2 1,0-2 39,-1-2-45,0-2 0,0 0 5,0-1-5,0 0 0,0 1 0,0 1-5,0 1 5,0 0-6,0 2 6,0 0 6,0 1-1,-1-1 1,0 0 27,0-1-21,-1-1 32,1-2-38,-1 1 28,0-2-29,-1 2-10,1-1 5,-1 1 0,1 0 5,-1-1-5,1 0 6,-2 2 27,1-1-27,-1 2 106,0-2 11,1 0-16,-1-1-23,1 0-6,0-2 45,0 0-16,-1-1 44,1-1 45,-1 0-56,-1 0 39,0 0-123,0 1-50,-1 2 5,1 1 28,-1 2-5,0 0 10,2-1 18,-1-1 56,1-1 38,0-1-72,0-2-78,0 0 134,-3 0-101,1 0-39,-2 0 0,3 0 0,0 0 0,1 1 6,0 2-6,0-1 45,1 0-40,0-1 41,1 1-46,-1-2 0,0 0 11,0 0-6,-2 0 40,1 0-45,-1 0 11,0 0-5,0 0-6,1 1 6,0-1-6,0 1 5,-1 0 6,1 0-5,0 0 22,-1 0-28,0 0 0,-1 0 0,0 1-6,0 0 6,-1 1-11,-1 1 11,1 0-5,-1 0 5,1 1 11,1-1-11,-1 0 0,1-1 5,-1 1 23,1-2-28,0 1 0,0-2 40,0 2-40,-1-2-6,-1 1 0,0 1-5,-1-1 11,-1 1 0,0 0 0,-1 1 0,1 1 0,0 0 0,0 0 0,0 1 11,0 0-11,-1 0 6,0 0-6,-2 1 0,-1-2 0,0 1 0,-1 0 0,0-1 0,1-1 6,1 0 27,1-1-33,-1 0 0,1 0 6,0 0-6,-1 0 0,-1 0-6,-1 0 6,-1 1 0,0-1 11,0 1-11,1 0 0,-1 0 6,2 0 0,-1 1-6,2 0 22,0 0-5,0 0-28,0-1 11,1 1 0,-1-1-6,0 0 0,-1-2 1,-1 1 5,1-2-6,0 1 1,0 0 5,0 0 0,1 1 0,1-1 0,0 0 0,1 0 0,0 0-6,0-1 6,0 0 0,0-1 0,0 1 0,0-1 0,0 0 0,-1 1 0,0 0 34,1 1-34,-1 0-6,2 0 6,0 1 0,0-1 0,1-1-34,1-1-5,0 0 39,-1 0 0,-1 0 6,0 0 22,0 0-23,-1 0-5,0 0 51,0 0-51,-1 0 5,1 0-5,-1 1 6,0 0 0,-1 1 5,1-1 22,0 1-27,0-1-6,-1 0 39,1 0-39,0 0 6,0-1-1,-1 1 1,1-1 22,0 2-28,0 0 0,0 0 6,-1 0-6,0-1 5,0 1-5,-1 0 0,0 0 0,0-1 6,1 1-6,0-1 0,1 1 5,0-1 1,0 1 0,1-1-6,1 0-6,1 0 6,0-1-6,1 0 6,1 0 0,0 0 6,1 0-6,-1 0 6,1 1-6,-1-1 39,1 1-39,0-1 0,0 2 0,0-1 11,0 0-5,0 0 27,1-1-27,0 1 27,-1-1-33,0 0 12,0 0-12,0 0 5,-1 0-5,0 0 6,0 0-1,0 0 1,-1 0 0,0 0-6,0 0 0,-3 0-40,3 0-16,-3 0 51,5-1-29,0 0 34,0 0 0,2-2 6,-1 1-1,2 0 1,-1 0 0,0 0-1,0-1 1,0 1-6,0-1-6,0 0 6,-1-1-5,0 1-7,-1-2 7,-1 1 5,0-1 0,0-1 0,-1 0-6,1 0-11,0 0 12,1 1-6,1 1 5,1 0-5,0 0 5,0 0-5,1-1 11,-1 2 0,-1-3 0,0 1 0,-1-2 0,-1-1 0,0-1 0,-2 1 0,1-1 6,1 1-6,0 1 5,2 1-5,1 2 11,0 0-11,0 0-5,-1 0 5,1-1-6,-1 1 1,-1-2-1,1 1-5,-1 0-34,0-1 45,-1-1 0,1 0 11,0 1-5,0-1-6,0 1 5,2 1 1,-1 0-6,2 1-6,-1 0-33,0-1-22,1 0 16,-1-1 39,2 1-44,-1-1 50,1 1-39,1 0-12,0 0 6,0-1 34,1 1-28,0 0 33,0 0 6,0 1 0,0-1 0,0-1 0,0 0 0,0-1-11,0-1 6,0 1-52,0-1 12,0 0 6,1 1 0,0 1 5,1 2-5,0-1 33,0 2 1,0-1-1,0 1 1,1-2-1,0 0 0,0-1 6,2-1-5,-1-1-1,2 0 1,-1-1-51,2 1 11,-1 0 45,0 1-6,0 0-5,0 1 5,0 0 6,-1 1-11,1 0 6,-2-1-1,1 0 6,-1 0-6,0 1 1,-1-1 5,1 0 0,-1 1 0,1 0 0,-1 1-28,-1-1 28,1 1 0,-1 0 0,0 1 0,0-1 0,0 0 0,0 0 5,0-1 1,0 0-6,0-1 6,0 1-6,0-1 5,-1 2-5,1-1 0,-1 2 6,-1 1 5,1 0 34,-1 0-12,1-1 18,-1 0-46,0-1 29,0-1-34,0-2 0,0 1 6,0-1-6,0 1 0,0 0 0,0 0 5,0 1 34,0 0-39,-1 1 12,1 0-7,-2-1 1,1-1 5,-1 1-5,0-2-1,0 0 1,-1 0-1,1 0 7,0 0-7,0 2 1,0 0 5,0 1 0,1 0-5,0 1-1,-1 0-5,1 1 6,0-1 5,-1 1-5,1 0-1,-1-1-5,1-1 6,-1 0-6,0-1 6,0 0-6,0 1 0,0-1 0,0 1 0,0 1 0,0 1 0,0-1 11,1 2-6,-2-2 1,0 0-6,-2-1-84,1-1-112,0 0-465,0 1-1444,3 1-1250,5 5 3355,2 4 0,-1-2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9T10:21:37.627"/>
    </inkml:context>
    <inkml:brush xml:id="br0">
      <inkml:brushProperty name="width" value="0.04286" units="cm"/>
      <inkml:brushProperty name="height" value="0.04286" units="cm"/>
      <inkml:brushProperty name="color" value="#008C3A"/>
    </inkml:brush>
  </inkml:definitions>
  <inkml:trace contextRef="#ctx0" brushRef="#br0">256 829 7352,'1'2'1030,"0"-1"-744,-1-1-51,-3-2-16,0-1 73,-2-2 94,2 1-56,0 1-44,0 0-84,-1 0-51,1 2-6,-1-1-16,1 1-39,-1 0-51,0 0-5,0 0 16,0-1-50,-1 0 0,-1 0 45,0-1 28,0 1-29,0 0 7,0 0-1,1 0-50,1-1 0,-1 1 0,0-1 6,0 1 89,0-1 23,1 1-113,-1-1 46,1 0 5,0 1 16,-1-2-32,1 1 10,-1-1-16,1 2 5,0-1-34,0 0-5,0 0 6,1 1 5,0 0 28,0 0-39,-1 1 12,1-1 38,-1 0-50,0-1-11,0 1 11,-1-1 0,1 1 0,0-1 5,0 0 1,0 0 5,1 0 34,0 0-5,0 1-40,1-1-17,0 1 11,1-1 0,-1 0 6,0 0 0,1 0 12,-1-1-1,0 0 0,0 1-11,0-1 6,0-1 0,0 1-1,0 0 29,1 0-23,0 0-11,-1 1 6,1 0-6,0-1 0,-1 0 5,1 0-5,-1-2-11,1 0 0,0-2 5,0 1-5,1 0 11,0 0 0,0 1-6,0-1 6,0 1 0,0 0-5,0 0-23,0 0 28,0 1 0,0 0 5,1-1-5,1-1 0,0-3 0,1 1 6,2-5 5,-2 6-5,1-2-1,-1 4 1,-2 2 0,1 0-6,-1 1 0,0 0 5,1 0-5,0-1 0,0 1 0,1-2 6,1 1 5,0-1-5,0 0 5,0 0-6,0 1-5,-1-1 28,0 2-28,0 0 0,-1 0-5,2 0 5,-1 0-11,1 0 5,1-1 0,0 1 6,1-1 0,0 0 0,1 0 6,-1 0-6,1 0 11,-2 0-5,1 0-6,-1 0 0,-1 1 5,1-1-5,-1 2 0,1-1 0,0 0 0,-1 0 0,1-1 0,1 1 6,0-2-6,0 2 11,1-2 0,0 0-5,0 0-6,0 0 11,-1 0-5,-1 0-1,-1 1-5,0 1 0,-1 0 0,0 1 0,-1 0 6,1 0-6,1 0 11,0-1-5,1-1 33,1-2-39,-1 1 11,1-1 23,-1 0-34,0 2 45,-1 0-40,-1 0-5,-1 1 0,1 1 0,-1 1 6,1-1-1,-1 1-5,2-1 6,-1-1 0,2 0 50,0-1 0,0 0-51,2-1 6,-1-1-5,1 1 0,0-2-6,1 0 5,-1-1 6,1-1 29,0 1-7,0-1-27,0 1 5,0-1 28,-1 1-33,0 1-1,-2 1 1,1 1 0,-1 1-6,0 1 0,0 0 0,-1 0 5,1 0 1,-1 0 5,1 0 0,0 0-11,-1 1 6,1-1-1,-1 1-5,1-1 6,-1 0-6,0 1 0,0-1 0,1 1 0,1 0 6,0-1-1,1 1-5,0-1 0,1 1 0,-1 0 0,0-1-5,0 1 5,1 0 5,0-1-5,2 1 6,-1 0-1,2-1 1,0 1 0,0-1-6,1 0 5,-1 0-5,1 0 6,0 0-6,-1 0 0,1 1-34,0 0-16,0 1 44,0 0-27,1 0-7,-1 1 35,0 0-18,0 0 23,1 0 0,-1 0 51,1 0-51,-1 0 5,1 0 1,-1 0 0,0 1-6,-1-1-6,1 2-84,-1 0 23,0 1 67,0 1 0,0-1 11,0 2 45,1-1-56,-1 1 34,0-1-34,1 0 0,-1 0 6,1-1 33,0 0-39,0 0 0,0 1 0,0 0-17,1 0 11,-1 0 1,1 2-40,1-1 45,-1 2-6,1-1-61,-2 1 67,1-1 0,-1 2 6,-1-1-6,1 1 11,-1-1-5,1 2-1,1-1 1,0 1 39,3 1-40,0-1 6,1 0-5,-1-1 0,-1-1 5,-1 0-6,-3-1-5,0 1 0,-1-2 0,-1 1 0,0-1 12,1 1-1,-1 0-6,1-1-5,0 1 0,1-1 0,-2 0 0,2-1 0,-2 1 6,1-2 0,-1 1-46,5 2 40,-2 0 6,3 2 0,-4 0 5,2 0-6,0 2 1,0-2 0,0 1 5,-1-3-6,0 1 29,-2-3-23,0 1-11,0 0 0,-1-1 6,1 1-1,0 1 29,0 0-34,1 1 0,0 0 0,0 0-6,-1 0 6,0-2 0,-1 0-5,1-1-1,-3-1 1,2 0 5,-2 0 0,2 0 5,0 0-10,1 1 5,1 1 0,1 1 0,0 1 0,1 0 5,0 0 1,-1 0 5,-1-1-5,0-1-1,-1 0-5,0-1 6,0-1-6,0 0 39,1 0-33,1 1-6,1 0-12,1 1 7,0 2 5,0-1 11,1 2-5,-2-1-1,0 0 1,-2-1-1,-1-1 35,-1 0-40,0-2 0,-1 2-17,0-1 11,1 3-22,0 1 28,1 2 6,1 2-6,2 1 5,-1 0 1,0-1 5,-1-2-11,-2-2 0,0-2 11,2 1-11,-4-3 12,3 3-7,-2-2 1,0 2-1,1 1-5,0 2 0,0 1 0,1 0 6,-1 0 0,-1-2 5,-1-1-6,0-2 1,-2 0 0,1-1-1,-1 0 1,0 1-6,1 1 0,1 1 0,1 3 0,0 2 0,1 0 11,0-1-11,-1-2-11,-2-2 5,0-2 6,-2-2 0,1 0 6,-1-1 5,0 0-5,1 1-1,1 2-5,1 1 6,2 2-1,0 2-5,1 1 6,0-1 0,-1-1-1,-1-2 1,-2-3 33,0 0-33,-2-2-6,0 0 5,1 1-5,0 1 0,1 2 0,1 1 0,2 3 0,1 2 0,-1 0 0,1 0 6,-1-2-1,-2-2-5,-2-4 0,-2-1 6,0-1 0,-2-2-1,1 1 1,0 1-1,1 2 7,1 2-7,1 3-5,1 3 39,0 2-33,0-1 0,-1-1-1,-1-4 34,-2-1-27,-1-3 44,-1 0 28,0 0-40,0 1-38,0 2 0,-1 2-6,0 3 5,-1 3-5,0 2 11,-2 1-5,1 2 67,-2-2 84,0-2 22,1-2-28,-1-2-61,1-4-46,0-1-4,0-1-40,2-1-6,-1 0-5,1 2 5,1 2 1,0 1 5,0 2 0,1 0 0,0 1 11,0 0-11,-1-1 5,0-1 7,0 0-7,-1-1 1,1 0-6,-1 1 0,1-1 0,1 2 0,-1-1 5,0-1 1,0-1 0,-1-1 38,0-1-32,0-1-7,-2-1 40,1 0-39,-1 1 61,-1-1-39,0 1-28,0 1-34,0 2 34,-1 3 0,1 0 0,0 2 0,0 0 6,1-2 39,0-1-40,1-3 62,-1-3 45,1-2 56,0-1-56,0 0-56,-2-1-22,1 0 5,-1 0-39,0 1 6,-1 1-1,1 0-5,-1 0 12,1 0-12,0 0 56,1-2-45,-1 1-11,0-1 5,-2 1-5,0 0 0,-1 0 6,-1 0 72,0 0-44,0 0 0,0 1 39,-1-1-23,1-1-50,-1 1 12,1 0-12,-1 0 5,0 0-5,-1 0 11,1-1-11,-1 0 51,1-1 44,0 0-39,1-1 28,0 0-28,2 0-6,1 0-10,1 0-7,0 0-27,0 0-1,0 0-5,-2 0 6,0 0 5,-1 0 45,-1 0-56,0 0 0,0 0 28,1 0-22,-1 0-6,1 0 5,-1 0-5,1 0 6,0 0-6,0 0 6,-2 0-1,1 0 1,-2 0 39,-1 0-12,0 0 12,-1 0-6,1 0-33,0 0-6,0 0 5,0 0-5,-1 0 6,0 0 0,0 0-1,-1 0 1,0 0-1,-1-1 1,1 0 28,-1-1-29,0 0 1,0 1 11,-5-1-6,6 2-6,-4-1-5,8 1-78,-1 0 78,0 0 84,0 0-34,-1 0-50,-1 1 6,0 1 33,-1 0-33,0 3-6,-1 0 11,1-1 28,1 1-39,0-2 0,2-1 0,0-1 0,1-1 56,0 0-39,0 0-11,-1-2 33,1-1-34,-2-1 1,1 0 28,-1 2-29,0-2 1,0 2-6,0-1 0,0 2 0,-1 0 50,1 0-16,0 1-34,0 0-34,0-1 34,0 1 34,-1 0-34,1 0-39,0 0 39,0 0 33,0 0-22,0 0-5,0 0 0,0 0-6,-1 0 0,0-1 0,1-1 0,0 1 0,1-2 5,1 0-5,-1 0 0,1 1 6,-2-1-6,0-1 5,-1 1 1,0-2-6,-1 2 0,1-2 6,0 1-1,-1 1 46,1 0-51,0 0 5,0 1 1,2 1-1,-1-1-5,1 0-5,0-1-6,0 0 11,-1-2 0,0 1 0,-2-1 0,1 0 5,-1 1-5,0-1 6,0 0-6,1 0 0,1-1-62,0 1 29,1-1 33,0-1 0,1-1-34,0 1 0,1 0 34,1 0 0,0 0 0,1 0 0,1 1 23,-1 0-23,2 1-6,0-1-27,0 1 27,0-1 6,0 1 0,0-1 6,0 0 5,0 0-11,-1-1 0,0 0 0,-1-1 33,0 0-33,-1 0 0,1 0 0,-1 1 0,0-1 0,1 1 0,0 1 6,1-2-6,-1 1 0,2 0-11,-1 1 5,1-2-5,0 1 5,-1-2 1,1 0-12,0 0 11,0 0 6,0 0 6,-1 0-6,1 1 6,0 1 5,0-1-6,-1 1-5,0 0 6,0-1-6,1 1 6,-1 0-6,1 1 5,0 1 1,-1-1-6,1 0 0,-1-2 0,-1 0-6,-1-2 6,-1 0 0,-1-1 0,0 1-5,1-1 5,0 1 0,1 2-6,0-1 6,1 0-6,0 1 6,-1-2-5,0 0 5,-2-2-11,1-2 11,-1 1 0,0 0 0,1 1 0,-1 1 0,3 1 0,-1 0 0,1 1 0,0 0 0,1 1 0,1 0 0,-1 0 11,0-1-6,-1 1-5,0-1 0,1 2 0,-1-1-5,1 0 5,0 1-11,2-1 5,-1 2 0,1-2 1,0 2-1,1-1 6,-1 2 0,1-2 0,0 2 0,0-2 0,0 0-45,-1 0 40,0-2 5,0 1-34,0-1 34,1 2 6,0 0-6,1 1 0,0 1 5,1 0-10,-1 0 5,1 1-6,-1-1-33,1 0 39,0-1-6,0 0 6,-1-2 0,0-1-5,0 0 5,0 1 0,0 0-6,1 2 12,-1 1-6,1 0 0,-1 1 0,1-1 0,0 2 0,0-1 0,1 1 5,-1 0-5,0 0-5,1 0 5,-1 0-6,1 0 1,-1-1 5,1 1 0,-1 0 0,0 1 0,1-1 5,-1 1 1,1 0 33,-1 0-39,1 1 0,0 0 0,-1 0 0,1-1 0,-1 1-6,0-2 6,0 0 0,0 0 0,0-1 0,-1 0 0,1 1 6,-1 0 0,1 1 5,0 1 22,1 0-33,-1 0 6,0 0 28,0 0-34,0-1 0,-1 0-79,0-1-33,0-1-11,0 0-56,-1 0-707,1 1-1331,1 2 189,1 16-1870,4 4 3898,0 14 0,0-14 0,-2-5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9T10:21:41.459"/>
    </inkml:context>
    <inkml:brush xml:id="br0">
      <inkml:brushProperty name="width" value="0.04286" units="cm"/>
      <inkml:brushProperty name="height" value="0.04286" units="cm"/>
      <inkml:brushProperty name="color" value="#008C3A"/>
    </inkml:brush>
  </inkml:definitions>
  <inkml:trace contextRef="#ctx0" brushRef="#br0">23 14 5818,'-3'-3'319,"2"2"-73,1 1-100,0 0-12,-7-5-139,4 4-891,-4-3 896,6 6 0,1-2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9T10:21:46.941"/>
    </inkml:context>
    <inkml:brush xml:id="br0">
      <inkml:brushProperty name="width" value="0.04286" units="cm"/>
      <inkml:brushProperty name="height" value="0.04286" units="cm"/>
      <inkml:brushProperty name="color" value="#008C3A"/>
    </inkml:brush>
  </inkml:definitions>
  <inkml:trace contextRef="#ctx0" brushRef="#br0">368 2199 9621,'-8'-5'1333,"2"1"-1289,4 3-4,0 1 49,1 0 1,0 0-45,0 0-34,1 0-11,-2 0 78,1-1 6,-2 0-28,-1-2 112,-1-1 11,0-1-27,-1 1-52,1 1-66,1 1 39,1 0-68,0 0-5,1 1 0,-1-1 6,0-1-6,-1-2 0,-2-1 39,-1-2 18,-2-2 16,0 0-29,0-1-38,1 0 61,-1 1-67,2 1 39,0 0 12,2 3-46,0 0-5,2 1 0,-1 0 0,1 0 6,-1-2 5,-1 0 51,-1-2-62,0 0-6,0-2-27,0 0 27,0-1 6,2 0 0,0 0 0,0 0 0,1 0 0,0 0 28,0 0-22,0 0-6,-1 0 5,1 1-5,-1-1 0,0 0 0,-1-2 0,1 0 0,0-1 0,0 0 0,0-1 6,0 1-1,0 0 7,0 1-12,0 2 33,1 1-27,0 1 44,0 1-44,1 1-6,0 0 5,0 0-5,0 0 6,1 0-6,-1-1 0,1 0 6,0-2-1,0 2 34,0-2 12,0 0 38,0 0 7,0 1-40,-1 0 50,1 0-16,-1 1-40,0 0-44,-1-1-6,1 0 5,-2-3 34,1-4-33,-1-2 0,0-3 5,-1-1 28,1-2-39,0 2 6,0 1-1,1 2 29,1 3-34,0 2-6,1 2 6,0 1 0,1 1 6,-1 0-6,1-1 5,-1-2 46,1-2-46,-2-2-5,1-1 6,0-2 0,0 0-1,1-1-5,0 2 11,0 1-11,0 1 6,0 2 11,0 1-12,0 3 46,1-1-1,0 0 12,0-2 5,1-4 6,-1-1 0,0-4-6,-1-2 39,1-2-72,-1 1-23,0 0-11,1 3 6,1 2-1,0 3 1,-1 4 27,1 1-27,0 3-6,-1 2 39,1 0-33,-1 1 27,0 0 7,1-1-40,0-2 11,0-1-11,0-1 11,1-3-5,0 0 27,1-2-33,0 0 0,1 1 6,1 0-6,0 1 0,0 0 0,0 1 5,0 1-5,0 0 0,-1 1 0,1 1 0,-1 1 0,0-1 6,0 2-6,0-1 11,1 0-11,0-1-11,0 0 11,1 1 0,0-1-6,0 1 6,1 0 0,-1 1 6,0 0-6,0 0-6,0 0 6,-1 0 0,0 0 6,1 1-6,-1 0-6,1 0-27,0 1 27,0 1 1,1 1-7,0 0 12,3-1 6,-2 1-6,2-2 6,-4 2-1,2-1-5,0 0 0,1 0 0,1-1-5,1 1-40,1 0 45,0 0 5,1 1 7,-2-1 38,0 1-50,-2-2 0,0 1-6,0 0 1,-1 0-29,1 1-5,0 1-67,0 1 100,-1 1-33,1 1 39,0 1 0,0 0 17,-1 0 44,1 0-55,-1 0-1,1-1 7,-1 1 111,2-1-90,0 1 23,0-1-56,1 1 6,0 1 0,0-1 50,-1 1-12,0-1 12,0 1-50,0 0 44,-1-1-10,1 1 32,-1 0-44,0 0-22,0 0-6,1 0 22,0 0-22,0 0 0,0 1 12,1 0 27,0 1-34,0 1-5,-1 0 12,1-1 21,-1 1 23,-1-1-56,0 0 0,0-1 0,0 1 6,0 0-6,1 0 0,1 1 0,0 0 0,1 1 50,0-1-11,-2 1 23,2-1-17,-2 0-40,0 0 29,0 0-28,-1 0-1,2 1 6,0-1-5,0 1-6,2 0 6,0 0-6,0 0 0,0 1-45,-1 0 45,1 0 39,-2 0-39,0 2 0,-1-2 6,0 1 27,-1-1-33,0 0 6,0 2 44,1-1-50,0 0-11,1 1 11,0-1 11,-1 0 23,-1 0-34,0-1 5,1-1-5,-3-1 6,1 1-6,-1-1 0,0-1 0,0 1 0,-1-1-17,1 2 12,0 0-79,1 1 78,-1 1 6,1 0 34,-1 1-29,0 0-5,0 0 6,0 1-6,-1-1 33,0 1-27,0-1-6,0 1 6,0 0-1,1 0 1,0 2-6,0 0 0,0 0 0,1 2 5,-1-1 1,0 1 0,-1-2-6,-1 0 5,0-1 69,-1 1-2,0-1 63,-1 2-12,1 1-50,0 1-23,0 2 40,-1 1-40,1 2 6,-1 2-50,1-1 5,-2 0 28,1-1-28,-1-3 34,0-1-11,-2-2-29,1-1 7,-1-1-7,-1 2 1,1 1-1,0 1 1,1 4 0,0 2 33,-1 3 11,1 1 12,-1 0 55,0-2-33,-1-3-78,0-2 33,0-4-33,0-1-1,0-1-5,0-1 0,0 3-5,0 2 5,0 5 0,0 3 5,1 4 1,-1 2 28,1 1-34,0-2 0,-1-2 0,0-4 0,0-3 0,0-4-6,0-3 0,0 1 6,0 0-5,0 2 5,0 3-6,1 3-27,0 3 27,1 3-61,-1 1 28,0 0 33,-1-1 0,0-1 1,0-3-51,0 0-67,0-2-34,0 1-56,0 1-45,0 3 107,2 2 67,0 2 45,2 0 39,-1-1 0,-1-2 0,-1-3 6,-1-2 27,-1-2 6,-1-1-39,-3-1 6,0 0-6,0-1-6,1 2-33,0 0 6,0 2-12,1 1 39,0 1 6,0-1 0,1 0 0,-2-2 17,0 4-11,0-7-1,0 2-5,1-8 0,0-1 0,1 1-5,0-1-1,0 2 0,0 0 6,0 1 6,0 1 0,-1 0 5,0 0 50,-1-2-21,1-1-40,-1-3 0,1-1 0,0-1 0,0 0 0,1-1 0,0 0 0,0 1 5,-1 0 6,0 0 29,0 0-35,-2 1 62,0 0 12,-1 0-34,-1 1-1,1-1-32,0 0-7,0 0-5,1 0 0,0 0 0,0 0 0,0 1 6,0-2-1,-1 2 46,0-2-51,0 1 78,-2-2 6,0 1-11,0 0 50,-1-1-33,-1 0-23,1-1-61,-1 0 5,0 0-6,1 0 1,0 1 5,0-1-5,1 1-6,0-1 5,0 1-5,-1-1 0,0 0-89,-1-1 33,-1-1 56,0-1 39,-1-1 45,0 0-45,0 0-33,2 0 44,-1 0-11,1 0-27,0-1 21,0 0-33,0 0 11,-1 0 29,1 0-40,-1 0 0,0 0-6,-1-1 0,-2 0 6,0-1-5,-1-1 5,1 1-6,0-1 6,1-1 0,2 1 39,1 0-27,1 1-7,1 1 96,0 0-51,1 0-44,1 1 0,-1 0-1,0 0 6,0-1 1,-1 1-12,-1-2 0,-2-1 0,0 0 0,-1 0 0,0-1 11,1 0-6,1 1-5,0 1 6,1 1 5,1 0-11,0 1 6,0 0-6,1 0 5,-1 0-5,0 0 12,-1-1-12,0 0 11,-5 0-11,4 0 0,-4 0 5,5 0 1,1 1-6,1 0 0,0 0 0,1 0 0,-2-1 0,1 0 6,-1 1-6,0-1 0,-1 0-6,0 0 0,-1 0 1,1-1-29,-1 1 29,2-1-1,0 1 0,1-1 6,0 0 6,0 1 0,0-1-6,0 1 0,0-1 0,-1 1 0,0-1 0,1 0 5,0 1 1,0 0-1,2 0-5,1 1 0,1 0-5,1 0 5,0 0 0,-1 0 0,0 0 0,0 0 0,-1-1 0,-1 0 0,0 0-6,-1 0 1,1 0-1,0 0 0,1 0-38,0 0 38,1 0 6,1 0 6,0 1-6,0 0 5,0 0-5,0 0 0,-1 0 0,0-1 0,0 0-5,-1 0-7,1 0 7,0-1-1,0 1 6,1 0 0,0 1 0,1 1 0,0 0 39,0 0-27,1-1-12,-1 0 0,-1 1 11,1-1-11,-2 0 5,1 0 7,-2 0-12,1 0 0,-1 0 0,1 0 11,-1 0-6,0 1 29,1-1-34,0 0 0,1 1 0,0-1-162,1 1-415,0 0-689,0 0-308,0 0-1288,1 2 2862,1 5 0,-1-4 0,2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9T10:21:53.213"/>
    </inkml:context>
    <inkml:brush xml:id="br0">
      <inkml:brushProperty name="width" value="0.04286" units="cm"/>
      <inkml:brushProperty name="height" value="0.04286" units="cm"/>
      <inkml:brushProperty name="color" value="#008C3A"/>
    </inkml:brush>
  </inkml:definitions>
  <inkml:trace contextRef="#ctx0" brushRef="#br0">7 1179 10220,'1'-9'610,"-1"-1"-447,0-1 22,1 0 11,0-2-45,0 0 319,0-7-358,0 4 17,0-4-56,0 5-39,1 0-28,0-1-1,2-1 51,-1-1-45,2 0 34,-1 2 28,0-1 17,0 2-18,0-1 18,-1 0-23,-1 0-16,0 1 21,0 1 1,-1 1 17,-1 1 11,0 0-12,0 0-55,0 0-29,0-1 1,-1 0 0,1-1 55,-2 0-50,2 0-5,-1 0-6,1 0 6,-1 0 10,1 2-10,0 0 0,0 1 27,0 0-33,-1-1 6,1-2-6,-1 0 0,0-1 5,1-1 7,-1-1-7,1-1 6,-1 1-5,1 0 0,0 1-6,0 0 0,0 1 5,0-1-5,0 2 0,0-1 6,0 1-6,1 0 0,0 1 0,1 2 0,-1 0 0,2 1 0,-1 0 0,0 1 0,1 0 0,-1 0 5,1-1-5,1 0 34,-1-3 5,2 0-39,-1-2-33,2-1 33,-1 1 0,1 1 11,0 2-11,0 1 39,0 2-33,0 1-1,-1 1-5,1 1 0,0 0 0,0-1 0,0 0 6,1-2-6,1 1-6,0 0 6,0 0-33,1 2 27,-1 0 0,1 1 1,-1 1 5,0 1-11,1 0 11,0 0 0,1 0 11,-1 0-11,1 0 0,-1 0 0,0 0 5,-1 0-5,1 0 0,0 0-5,2 0-6,-1 2-23,1-1 28,0 2-5,-1-1 11,0 1 0,0 0 0,-1 0-56,0 0 56,-1 0 6,0 0-1,1 0-5,-1 0 0,2 0 0,0 0 6,0 0 50,1 0-45,0 1 34,0-1-34,-2 1 23,1-1-34,-1 1 5,0-1-5,0 1 51,0-1-12,1 1-33,2-1 5,0 2 34,1-1-45,0 2 0,1-1 0,-1 0 0,0 0-6,-2 0 0,0 0-38,-2 0 44,-1 1-12,1-1-21,-1 2 33,0-1 0,2 2 33,0-1-33,0 1 6,2 1-6,-1 0 0,0 1 0,0-2 17,-1 1-12,0 0 7,-1-1 27,0 0-34,1 0 1,0 0 0,0 1-6,2 0-6,0 1-84,0 1 29,1 0 61,2 2 11,-2 1 39,2 0-10,-2 0-1,0 0-34,-1-2 46,0 0-51,-1-1 0,-1-1 0,0 0 0,0 0-73,1 2 67,0 0 6,0 1 40,1 1-1,0 0-39,0-1 11,-2-1-5,1-1-1,-2-2 34,-1-1-5,0 0-34,0-2 6,0 1-6,1 1 5,1 0 1,1 1-6,1 1 5,1 1 51,1 0-50,2 1 56,-2-1-23,1 1-34,-1-2 29,0 0-28,-1-1-1,1 0 1,-1 0 33,1-1-39,1 1 0,1 1-34,0 0 34,0 0 6,-1 1 28,-1-1-34,0 0-6,-3 0 6,0-2-34,-2 0 34,1-2 0,-2 1 28,1-2 34,1 1-17,-1-1-45,1 1 0,0 1 0,1-1 39,-1 1 62,0 1-62,0-1 0,0 0-39,0 0 0,0-1-39,0 0 33,0-1 12,0 0 0,0-1 33,0 0-39,1 1 33,-1 0-33,2 0 40,-1 1-1,1 0-28,1 1-11,1 0 11,0 0 28,0 0-39,-1 0 6,0 0-6,0 0-73,0 1 68,-1 0-1,1 1 6,0 2 0,-2-2 6,1 3 27,-1-2 34,0 1-5,-1 0-56,-1-1 27,0 1-27,-1-2-6,0 0 5,0 0 7,0-1 27,1 1-34,1-1-5,1 1 28,1 1-28,1 1-50,0 1 50,0 1 45,0 1 16,0-1-16,0-1 0,4 3-11,-5-4-34,4 2 0,-6-4 5,1 0-5,-1 0 0,0 0 0,1 0 0,0 2 0,0 0 0,0 0 0,-1 1 34,0-1-34,-1 0 0,0-1 33,0 0-27,-1-1 0,0 1-6,-1-2-40,-1 0 35,0 1-29,-1-1 34,0 2 0,-1-2 0,1 2-5,-1 0 5,1 0 33,-1 1 12,0 1-45,0-1 0,0 1 0,-1 1 50,0-1-10,0 1-35,-1 1-5,0-1 6,0 1 44,-1 2-11,0 0-5,-1 1 62,0 0 44,0 0-34,0-1-39,0-1-33,0 0 5,0-2-33,-1 0-1,-1 0-5,0 0 12,0 1-7,-1 2-5,0 2 6,-2 10 5,0-5-5,-2 6 38,2-8-32,-1-2 21,1-1-3419,-1-1 3386,2-1 0,-1-2 5,1-1-5,0-1 0,0 1-5,0 0 5,-1 2 3392,0 1-3392,-1 2 0,0 3 5,-1 2-5,-1 0 0,-1 1 0,0-1 6,0-1 0,0-2-6,1-2 5,1-2-5,1-2 0,1-1 6,1-1-6,-1 1-6,1 0-50,-1 3 0,-1 3 56,0 3 0,-1 0 6,0 0-6,-2-1 5,1-3-5,0-3 6,1-2 33,0-3 12,2-2-18,1-1-27,-1-1-6,2 0-34,-1 0 29,-1 2 5,1 0 0,-1 1 5,1 0 1,0 0 44,0-1-44,-1 0-1,1-1 1,-1 0 44,0 0-44,-2-1 0,0-1-1,0 1 6,-1 0-5,-1 0 44,1 0-44,0 1 5,-1-1-5,2 0-6,-1 0 0,1-2 0,-1 0 0,0 0 5,1-1 1,-2 0 28,2 0-34,-3 0 0,2 0 5,-2 0 6,0-1-5,0 1-6,0-1 6,0 0-1,1 0 1,-1 1-6,0-1 0,0 0-51,-6-2 23,3 0 28,-4-2 0,4 1 0,-1-1 0,2 0 6,-1 0 5,1 1-5,1 1-1,1 0 51,1 1-56,0 0 0,-1 0-5,1 0 10,-2-1-5,1 1 0,-1-1-5,0 1-1,0-2 6,1 1 6,-1-1-1,0 1-5,1 0 12,-1 0-12,1 1 5,-1 0 1,1 0-6,-1-1 5,0 1 1,-1-1-6,-1 0 0,-1 0 0,0 1 6,1-1-6,1 1 0,1 0 0,2 1 11,-1 0-11,1 0-6,0 0 1,-2-1-1,-1 1 6,-1-2 0,-1 0 6,-1-1-6,0 0 0,0 0 0,0 1 5,1 0-5,2 1 0,1 0 0,1 1 0,2 0 6,-1 0-1,1-1 1,-1 1 0,0 0-6,-2 0 5,0-1-5,-1 0 6,0 0-6,0 0 0,1 0 11,1 0-5,1 0-1,1 1 29,1-1-34,0 1 0,1 0-6,-1-1 1,-1 1 5,0-2 0,-2 0-6,0 0-5,-2-1 11,0-1 0,-1 0 0,0 0 0,1 0 0,0 2 5,2-1-5,0 1 0,2 0 0,0 0 0,0 0 0,1 0 6,-2-1-6,0 0 0,-2 0-6,0-1-27,0-1 33,1 1 0,0-2 11,0 2-5,2-1-6,0 2 11,-3-1-11,3 2 0,-2-2 0,2 1 0,-1-2 0,0 0-6,-2-2 6,0 0 0,-1-1-5,-1 0-29,-1-1 34,0 1 11,0 0-11,0 0 6,1 1 33,0 1-33,0 1-6,1 1 5,1 0 1,0 0-1,0 0-5,-1 0 0,1-1 0,-1 0 0,-1-2 0,1 1 6,-1-1 0,1 1-1,-1-1 1,0 1-6,0-2 0,0 1-6,-1-1 6,1-1-5,-1 0 5,1 1 5,-1-1 1,0-1-6,1 2 0,-1-1 0,2 1 0,0 0-23,0 0 23,0 0 6,1 1-6,1 1 0,1 0 0,-1 1 28,2 0-28,0 0-6,0 1 6,1-2 0,-1 1 6,0-1-6,-1 0 50,1 0-50,-2-2 6,0 2 0,0-1-6,-1 0 33,1 1-33,0 0-5,1 0 5,0 1 0,2 0 5,0 0-5,1 1 67,2 2 1,1 0-63,0 1 34,1 0 12,0 0-51,0 0 0,-1-1 0,0 1 0,0-1 0,-1-1 50,1 1 17,1 1-16,-1-1 33,2 1-79,-1 0 1,1 0 28,-1 0-1,0 1-33,0-1 67,0-1-27,-1 1 21,0-2-55,0 1 27,0-1-33,1 1-5,-1-1 5,2 2-11,0 0-113,0 1-3449,1 1 616,3 9-382,3 2 3339,2 8 0,-2-8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9T10:22:03.261"/>
    </inkml:context>
    <inkml:brush xml:id="br0">
      <inkml:brushProperty name="width" value="0.04286" units="cm"/>
      <inkml:brushProperty name="height" value="0.04286" units="cm"/>
      <inkml:brushProperty name="color" value="#008C3A"/>
    </inkml:brush>
  </inkml:definitions>
  <inkml:trace contextRef="#ctx0" brushRef="#br0">1 1482 11318,'0'-3'-112,"0"1"112,0 0 5,0 1 1,1-1 33,0 1-39,1-1 6,0 0-6,0 0 0,0-1 0,0 1 33,1-1-33,0 0 51,0-1-46,1 1 51,1-1-56,0 0 0,-1 1 0,1 0 0,-1 0 6,1 0 50,-1-1 17,0 1 33,1 0-67,0 0-28,-1 0 23,1 0 5,0 0-33,0 0-6,0 1 11,0-2-5,-1 1 38,1 0 18,-1 0 39,2 0-34,-1-1 23,2 0-29,-1 0 46,2-1-6,-1 0-62,1 0-5,1-1 22,-2 1-56,1 0 11,-1 0-11,-1 2 6,1-1-6,-2 0 5,1 0-5,-1 1 6,2 0-1,-1-1 1,1 1-6,0 0 11,0 0 56,0 0-27,-1-1 16,0 0-17,-1 1-34,0-2 1,-1 1 33,1 0-33,-1 0-6,1 1 11,0 0-5,0 0-6,0 0 5,0-1 51,3-2-22,-2 2-29,3-3 12,-3 3 22,0 0-39,-1-1 6,0 1 0,-2 1-1,1-1 113,-2 1-17,0 1-96,0 0 1,0 0 95,0 0-96,0-1 46,0 1-7,1-2 18,1 0-6,-1-3-50,3 0 44,-1-1-16,1-1 134,0-2-112,0 0-23,1 0-27,0 1-6,-1 0 50,0 2-50,-1 0 6,0 0-6,-1 1 11,0 1-5,0 1-6,-1 1 44,-1 1 18,0 2 100,-2 0 152,0 1-314,1-1 0,-1 0 0,2-3 45,-1 0-40,1-2-5,0 1 0,0 0-5,-1 2 5,0 1 5,0 0 40,-1 2-45,0-1 0,0 0-39,1 0 39,-1-1 6,2-1-6,-1 0 11,1-1 0,0-1-11,0 1 6,0 0-6,0 0 5,0 0 1,0 0-6,0-1 0,1-1 0,-1-1 5,2-2-5,2-6 0,0 1 0,3-5-5,-1 3-1,0 0 6,0 0 6,1-1-6,0 1 0,-1 0 5,-1 2 1,-1 0-6,0 3 0,-1 1 0,-1 1 0,0 3 6,-2 1-6,0 1 44,-1 2-44,0 0-5,-1 1-34,0 1 39,1-1-34,-1 0 34,2 0 6,0-2-6,0-1 0,2 0 0,0 0 0,0-1 0,0 0-34,0 0 28,0-1 12,1 0-6,0 0 6,0 0-6,1-1-23,1 0 18,0 0 10,1 0-5,-1 0 0,1-1 0,0 1 0,-1 0-5,0 0 5,0 2 0,-1-1-6,-1 1-72,1 1 78,-1 0 0,0 0 0,1 0 0,0 0 5,0 0-5,1-1 0,0 0 0,1-1 0,0-1 0,1 0-5,1 0-1,0-1-5,1 2 5,0-1 6,1 0 0,0 0 0,2 0 0,0-1 0,0-1 0,1 0 0,-1-2 0,0 2 0,0 0-5,-1 1-40,-2 3 34,0 0-29,-1 1 40,-2 1 6,1 0-6,-2 1 0,0-1 6,0 0-6,-1 1 0,0 0 0,0 0 0,0 0-6,0 0-33,0 0-12,0 1 7,0-1 44,1 1 0,0 0 5,1 0 23,1-1-28,5-1 6,-3 1-1,4-2-5,-5 1 6,0 1-6,0 0 0,0 0 0,0 0 6,1-1-6,-1 0 11,1 0-6,-1-1 51,1-1-50,0 1-6,-1-1 6,0 0-12,0 1-28,-1 1 34,0 0 12,0 0-7,0 1-5,-1 0 11,0 0-5,1-1 0,-2 1-1,0-1 29,0 1-34,-1-1 0,-1 1 0,1 1-6,0-1 6,1 0-5,1-1 5,0 1 39,2-2-34,1 1 1,0-2 5,1 0-5,-1-1-6,1-1-11,-1 1 11,1-1 33,-1 1-33,0-1-33,1 2 33,-1-1 0,1 2 0,0-1-6,0 1 6,0-1-6,-1 1 6,0 0 0,-1-1 0,-1 2 6,-1-1 0,1 0-6,-1 1 5,1-1-5,0 1 0,0-1 6,2 0-6,-1 0 0,2 0 5,0 0-5,0-1 6,2 0 22,0-1-28,1-1 0,0-1 0,1-1 0,0 1 0,0 0 0,-1 1-34,0 1 29,0 1-1,-1 1 6,-1 1 0,-2-1 0,0 2 6,-2 0-6,-2 0 0,1 0 5,-2 0 1,0 0 28,0 0-29,0 0-5,0 0-5,1 0-1,0 0 6,0 0-28,1 0 28,1 0 0,0-1 6,0 0-1,1 0 34,1-2-33,-1 1 0,1 1-6,0-1-40,-1 1 7,-1 1-1,0 1 23,-1 0-51,0 1 62,-1 0 0,1 0-50,-1 0 44,0 0-150,0 0 49,-2 0 46,0 0 10,-2 1 51,1 0 6,-2 1 67,1 1-23,0 0-44,0 1 55,1-1-55,0 1 39,3 2-45,-2-1-34,1 0 34,-2-1 0,-1 0-45,1 1 45,-1 0 6,0 0 27,-1 1 29,1 0-62,0 2 11,0-1-5,1-1-6,0 1 0,-1-2 22,1 0-11,0 0-11,0 0 0,-1-1 0,0 0-11,0 0 6,-1 0-7,0 0 12,0 0-5,-1 0 5,0 1 0,0 0 5,0 1 35,0-1-40,0 1 0,1 0 5,-1 0-5,0-1 6,0 1-1,0 0-5,-1 0 6,0 0 39,0 1-6,0-1-33,0 2-6,0-1 0,0 1 0,0 0 5,-1 1-5,0 0 6,0-1-1,0 1-5,0-1 6,1-1-6,0-1 6,0-1-1,0-1-5,0-1-5,0 1 5,0 1 0,0 0 0,0 3 0,0 1 5,0 1 1,0 0-1,0 1-5,0-2 0,0 0 0,0-1 6,0-2 5,0 0-5,0-2-1,0 0-5,0 0 0,0 0 6,0 0-6,0 1 0,-1 1 0,0 0 0,0 1 0,1-1 0,-1 0 0,1-1-6,0-1-33,0 0 34,0 0-1,0 0 0,0 0 1,1 2 5,1 0-6,1 1 6,1 1 0,0 1 0,0 0 0,0 0 0,0 0 0,0 0 6,0 1-6,1 0 0,-1-1 5,0 1 1,0-1-6,-1-1 0,0 1 0,0 0 0,-1 0 0,0 1 6,-1 1-1,1 0 1,-2 0-1,0 1 1,0 0 39,0 1-45,0-2 0,0 0 0,0-2-6,-1-1 6,0 0 0,0 0 0,0 1 6,-1 2-6,1 1 0,0 2 0,0 2 0,-2 0 39,1 1-39,-1-1 0,0-2 6,1-2 66,-1-2-66,1-3 39,-1-1-45,2-2 0,-1-1-11,1 0 5,0 1 6,0 0-11,-2 2 0,1 1 11,-1 2 0,-1 1 11,0 2-11,-1 0 11,-1 0-5,0 0-6,0 0 5,1 0 1,0-2-6,1-1 5,1-1-5,0-2 0,1 0 0,0-1 0,1 0 0,-1 0 6,-1 1-6,1 1 0,-2 1 45,-1 2-40,0 0 1,-1 0 33,0 1-33,0 0-1,1-1 1,0 0-6,1 0 6,0 0-6,0 0 5,0-1 6,-1 2-5,1-1 11,-2 2-12,1-1 1,-1 1 39,1-1-40,-1 1-5,0-2 45,0 0-45,1-1 6,0 0-1,1-1-5,-1 1 6,1-1 39,-1-1-45,0 0 5,1 1-5,-1-1 51,1 0-51,0 1-6,0 0-27,0 2 33,0 1 0,0 2 0,-1 2 33,-1 2-27,0 0-6,0-1 5,-1 1-5,0-2 6,1-2 0,-1-1-1,2-1 1,-1-1-1,2-2 35,-1 0-40,1-2 0,0 2 0,-1-1-40,1 3 40,-1 1 6,-1 3-6,-1 1 45,-7 12-45,3-6 0,-6 8 5,4-11-5,-1-2 6,1-1-6,0-3 34,2-1-34,1-3 5,1 0 1,0-2-1,1 0 40,0-1-39,0 0-6,-1 1 0,0 1 0,-2 2-11,-1 2 5,-1 3 6,-1 2 0,-1 0 0,0 1 0,-2 0 0,1 0 0,-1-1 6,2-1-6,0 0 5,1-1-5,0-1 0,2 0 0,0 0 0,0-1 6,2 0-6,-1-1 5,-2 3-5,2-3 6,-1 2-6,3-5-6,1 0 6,0 0 0,2-1 6,-1-1-6,2 0 0,0 0-6,0 0 1,1 0 5,-2 1 0,1 0 0,-1 0 0,-1 1 5,1 0-5,0-1 0,0 0 6,0-1 0,1 0-6,0-2 0,1 0 5,0 0-5,0 0-11,1 1-28,-1 2 22,-1 0 17,1 2-11,-1 1 5,0 1 6,0 0 6,0-1-1,-1 1-5,1-2 17,-1 0-17,0 0 6,-1-2-1,1 1 23,-1 0-28,1 0-5,0 1-1,1 0 6,-1 2-5,1-1 5,1-1 0,-1-1 33,2 0-5,-2-3-28,1 1-11,-1-2 11,-1 1 6,-1 0-1,-1 0 6,0 1-11,-1-1 0,1 2 0,-1-1 6,0 1-6,0 0 0,1 0 0,-2-1 0,2 0-6,-3-1-10,1-1-24,-2 0 7,-2-1 33,1-2 0,-1 0 0,0-1 0,1 0 5,2 0 1,0 0 0,2 0 27,1-1-27,1 0 55,0-2-55,0 1 0,1 0-6,-1-1 5,0 1-5,-1-1-56,-1-1 17,0 0 33,-1-2 1,1-1-1,-1 0 1,3-1-1,-1 0-5,2-2 5,2 4-5,-1-2 5,3 3 1,0 0-1,-1-2-39,0-5 40,1 1-1,-1-3-44,1 2 50,2 1 0,-1 0 5,1 2-5,0 0 0,0 1-5,0 0 5,0-2 0,0 0 5,0-3-5,0 1 6,0-1-6,0 1-6,0 0 6,0 0 12,0 0-12,0-1 39,0 1-39,0-1 0,0 1 0,0 0 0,0-1 5,0 1 1,0 0-6,0 0 6,0-1-1,0 0-5,-1 0 0,1 1 0,-1-1 0,1 1-5,-1 0 5,1 1 5,0 1 6,0 0-5,-1 1 50,0 0-56,-1 0 6,0 0-1,0 0 1,-1-1-1,0 1 1,0 1 28,1 0-29,-1 2-5,1 0 11,0 1 1,0 0-7,-1-1 1,0 0-1,0 0-5,-1 0 6,1-1 0,-1 0-1,0-1 1,0 1-6,0 0 5,0 0 51,1 2-50,-1-1 5,1 1-5,-1 0 27,1 1-33,0-1 6,0 0-6,-1 0 11,0 0-5,0-2 6,0 1-7,-1-1 1,1 1 72,-1-1-39,0 1-33,-1 0 5,1 0-5,-1 0-6,1 0 5,0 1-5,0 0 6,0 0-6,0 0 0,0 0 0,0 0 6,0 1 50,1 0 5,0 1-16,1 1-11,0 0-34,0 0 0,0 1 5,0 0-5,-1 0 6,1 0-1,-2 0 29,0-1-34,-1 1-11,-1-1 11,1 1 0,-1-1-6,0 1 6,0 1-11,1-1 11,-1 1 0,0 0 28,1 0-28,-1 0 11,0 0 0,1 0 23,-1 0-34,1 0 0,1 0 0,-1 0 11,0 0-5,0 0-6,0 0-6,0 0 1,0 0-1,0 0 0,1 0 6,-1 0 0,0 1 0,0-1 6,-1 1 0,1 0-1,-1 0 1,0-1-1,0 0 40,1 0-45,-1 0 0,1 0 0,-1 0 0,2 0-5,-1 0-7,2 0 7,0 0-1,0 0-39,1 0 45,1-1 0,-2-1 6,1 0 0,-1-1 27,-1 0-27,0-1-6,-2 1 5,-1-1 7,-1 0-12,2 1 5,-2-1-5,2 2 11,-1-1-11,-1 0 6,1 0 5,-1 0-11,-1-1 6,1 0-6,-2 1 0,1-1-6,-1 0 6,1 0-5,0 0 5,1 1-6,1-1 0,1 2 1,1-1-1,0 0-33,1 0 28,0-1-28,0 0-1,0 0 35,0-1 5,0 1 0,0-1 5,0 0 35,0 0-35,0 1-5,-1-1 6,1 2-1,1-1-5,-1 0 0,0 0 0,0 0-5,1 1-6,-1-1 5,1 0 0,-1 1 1,0-1-1,0 0-5,0 1 0,-2-2 5,1 2-22,0-1 28,3 2 0,-1 0 6,2 0-1,-1 1 1,1-1 0,1 1-6,-1-1-40,0 0 40,0 0 6,0 0 0,0 1-6,0-1 5,-1-1-5,0 1 0,0-1-5,0 1-18,-1-1 23,2 1 6,0 0-1,0 0-5,0 1 6,0-1-6,0 1 0,0 0 0,0-1 0,0 1 0,0-1-6,0 1 1,-1-2 5,1 1-6,0-1 6,0 1 11,1 1-11,-1-1-5,1 1 5,0 0-51,-1 0 51,1 0-5,0 0-1,-1-1 1,0 0-7,0 1 7,0-1-40,0 1 45,0 0-6,0-1 6,0 1 0,0 0 0,0-1-44,0 1 44,0 0-62,0 0 62,1 0 0,0 1 6,0-1-6,0 0 0,-1 1 0,1-1-45,-1 0 39,0 1-123,1-1-549,-1 1-845,2 0-494,-1 9-1847,1 3 3864,0 8 0,0-8 0,0-4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9T10:22:24.320"/>
    </inkml:context>
    <inkml:brush xml:id="br0">
      <inkml:brushProperty name="width" value="0.04286" units="cm"/>
      <inkml:brushProperty name="height" value="0.04286" units="cm"/>
      <inkml:brushProperty name="color" value="#008C3A"/>
    </inkml:brush>
  </inkml:definitions>
  <inkml:trace contextRef="#ctx0" brushRef="#br0">11 2011 8752,'1'4'964,"-1"0"-914,0-4 634,0 0-634,2 0-39,0 0 23,3-1-29,0 0 1,2-1 0,1 0-1,0 0-5,1 1-5,-1 0-1,-1 0 6,0 1 50,0-1-44,-1 0 16,2 0-16,1 0 22,1-1-22,2-1-6,1 1 128,1-1-66,-1 0-51,0 1 45,-2 0 11,-1 2-22,-1-1 11,-1 1-50,0 0 44,0 0 17,1 0-67,1 0 0,1 0 56,0 0-50,0 0-6,0 0 39,-1 0 12,0 0-46,-1 1 62,-1-1-67,-1 1 45,0 0-11,1 1-29,-1-2 35,2 1-35,-1-1 1,0 1 33,1 0-39,-1 0 0,0 0 34,0 1-23,0 0 34,0 0 11,0 0-51,0 0 85,-1 0-85,2-1 1,-1 1 33,1-1-28,0 0 40,-1 1-6,-1-1-45,0 1 0,-1-1 5,0 1 57,0-1-17,1 0-34,0 0 39,1 0-44,1 0-1,0 0 1,0 0 50,1-1-56,-2 1 68,0-1-68,-1 1 5,-1-1 35,0 0-35,-2 0 40,1 1-39,0-1 22,1 1-28,0 0 0,1 0 33,1 0-27,0 0-6,0 0 11,1-1 17,-1 1-28,-1-1 6,-1 1-6,-1-1 0,-1 1 11,1 0 11,0 0-22,1-1 0,-1 1 0,1-1 0,0 1 0,0-1-5,-1 0 5,-1 0 0,0 0 33,0 0-33,0 0-11,0 0-17,1 0 28,0 0 90,2 0-40,0 0 45,0 0-22,1-2-62,0 0-5,-1 0 44,-1 1-44,-1-1-6,0 1 5,-2 0 63,0 0-63,-1 0 57,0 1-62,-1-1 45,1 0-40,-1 0 51,1 1-50,1-1-1,-1 0 29,0 0 0,0 0-34,0 0 56,0 0-45,-1 0 50,0 1-61,0 0 34,0-1-23,0 1 6,1 0-17,-1-1-11,1 1 11,-1-1 0,1-1 0,1 1 0,-1 0 0,-1-1 0,2 1 50,0-1-50,0 0 6,1 0-6,0 0 0,0-1 0,1 0 0,0-2 33,-1 0 29,1 0 5,-1-1 28,0 0 12,0 0-51,-1 0 11,1 0-67,-1 0-6,0 0-5,1 1 11,0-2 39,-1 1-33,1-1 44,0 0 1,-1-1-46,1 0 1,-1 0 0,1 0-6,0 0 0,0 2 0,1 0 5,0 1-5,0-1 0,1 0 0,0 0 6,0-1 5,0 0-5,-1 0-1,1 0 1,0 0-6,0 0 5,-1 2-5,0-1 0,0 1 0,1 0 0,0-1 0,0 1 28,0-1-28,2-1-5,-1 1 5,1-2 0,-1 0 0,0 0 5,0 1-5,-1 0-5,1 2 5,-2 0 0,0 1 0,0 0-6,-1 1 6,2-1-11,-1 0 11,2 0 22,-1-1-22,2 0-5,-1 0-1,1-1 6,0 0 0,0 0 0,0 0 0,0 0 0,0 1 6,-1 0-6,2 1-6,-1-1 6,0 1 34,0-1-34,0 0 0,0-1 11,0 0-5,1-1-6,0 0 11,0-1-6,0-1 1,0 0 0,-1 0-1,0-2-5,0 1 6,0 0-1,0-1-5,0 1 6,1-2-6,-1 1 6,1 0-6,0 0 0,0-1 0,-1 0 11,0 1-6,0-1 7,-1 0-7,0 0 1,-1 0-1,0 0-5,0 1 0,-1 1 0,0 0-33,-1 2 27,0 0 6,0 1 28,-1 1-28,0 0 0,0 0 34,-1 1-34,0-2 5,0 2-5,0-2-5,0 2-1,0 0 6,0 0 0,0 1 0,0-1 6,0-1-1,1 1-5,-1-1 0,1-1 0,-1 1 0,1-1 0,0-1 6,0 1 0,-1 0-6,1 1 5,-1 0 1,0 2 61,0-1 95,-1 0-33,1 0-22,0-1 5,-1-1-51,1-1-10,0 0-51,0-1-6,0 2 6,0-1 6,-1 2-6,1 0 5,0 1-5,-1 1 6,1-1-6,0 0 0,0 1 28,0-1-23,-1 0-5,2 0 0,-1-1-5,1 0 5,-1 0 0,1 0 0,-1 1 0,1-2 0,-1 2 5,0-1 1,0 1 39,0 0-45,-1 0 0,1-1 5,-1 2 1,1-1-6,-2 2-6,1-1 6,0 1 0,0 0 0,1 0 12,-1-1-7,1 0-5,0-2 0,0 1 0,0-1 6,0-1-6,0 0-6,1 0 1,-1 0 5,0 0 0,0 0 0,0 1 5,0-1 23,0 0-28,0 0 0,0-1 0,0 0 0,-1 0 6,1 0-6,-1 2 33,1-1-33,-1 2 0,0-1 6,0 0 0,-1 0 27,1-1-33,-1-1 0,1 0-5,0-1 5,-1 0-6,1 0 6,0 0-6,0 1 6,1 0 0,-1 1 0,0 1-5,0-1 5,0 2 28,0 0-28,0 1-6,-1-2 6,1 2 0,0-1 0,0-1 0,0 0 0,0-1 6,0-1-12,0 0 6,0-1 0,0 0-5,1-1 5,-1 1 0,1 0 0,0 0-6,-1 2 6,1-1 0,-1 2 0,0 0 0,1 0 0,-1 1-6,0 1 6,0-1 0,0 1 0,0-2 0,1 1 0,-1-1 0,0-1 0,1 0 0,-1 0 0,1 0 0,-1 0 0,1 0 0,-1 0 0,0 1 0,0-1 0,0 1 6,0-1-6,0 0 0,-1 0 0,1 0 6,-1-1-6,1 0 0,-1-1 0,0-1 5,0 1-5,0 1 6,0 0-1,0 2 1,0 1 0,0 2-1,0 0 12,0 1-11,0-1-6,0-1 0,0-1 0,0-1 0,-1-1 0,1 0 0,-1 1 11,0 0-11,0 0 0,1 1 0,-1 0 0,1 0-6,-1 1 6,0-1 6,0 1-6,1 0 5,-1 1-5,1 0 0,-1-1 0,0 1 0,0 0 0,0-1 0,1 1 0,-1 0 0,1 0 6,-1 1 0,1 0-6,-1-1 0,1 0 5,-1 0-5,1-1 0,-1 0 0,0-1 0,0 1 0,0 0 0,0 0 0,0 1 0,1 0 0,-1-1 0,-1 0 6,1-1-6,-1 1 0,1-1 0,-1 1 0,1 1 0,0-1 0,0 2 0,0 0 0,0 0 0,0 1 5,0-1 63,-1 0-12,0-1-17,-1 0-27,-1 0-7,1 0 51,0 0-56,0-2-5,0 2-1,0-1 6,0 1 0,1-1 0,-1 1 11,1 0 28,-1 1-33,0-1 0,0 0-1,-1 0 1,1 0 5,-1 1-5,1-1-1,0 0 46,0 0-51,0 0 0,0 0 0,0 0 0,-1 0 5,1 0-5,-1 1 0,0-1 34,0 0 11,1 1-34,-1 1 22,2-1-27,-1 2 67,1-1-68,1 1 40,-1-1-45,0 0 6,0 0-1,-1 0 46,0 0-46,0-1 29,0 0-28,-1 1 33,1 0 17,-1 1 5,0-1-21,1 1-35,-1 0 29,1 0-29,-1 0 35,0 0-40,0-1 5,0 1 6,-1-1-5,0 1 0,-1-1-1,0 0 1,-1 0 22,0 0-28,-1 0-34,0 1 34,0 0 0,-1 0 0,1 0 0,0 0 6,0 0 55,1 0-61,1 0 0,0 0 40,0 0-40,1 0-6,1 0 6,-1 1 0,-1 1 6,1 0-6,-2 1 5,0 0 79,-2 1-78,0-1 55,-1 1 1,0 1 0,-1-1-12,1-1-44,2 0 44,0-1-11,2-1 68,1 0-18,0 0 1,1 0-29,0-1-61,-1 1 17,0-1 34,-1 2-51,-1-1 0,-1 1 0,-2-1 0,1 1 28,0 0-28,1 0 0,1-1 5,1 0 1,1-1-6,0 1 28,0 0-23,0-1-5,-1 1 0,0-1 0,0 0 6,-1 1 0,0-1 5,-1 0 28,0 0-39,0 0 0,0 0 0,1 0 28,-1 0-28,1 0 0,-1 0 6,1 0-6,-1 0 0,1 0 5,0-1 1,0 1-6,1-1 0,0 0 5,1 0-5,0 1 12,-1 0-12,1-1 0,-1 1 5,-1 0-5,0 0 0,0-1 0,0 1 6,1 0-6,0-1 5,1 1-5,0-1 0,-1 0-5,1 1-1,-1-1 6,1 1 0,-1 0 6,1 0-6,0 0 11,0 0-5,0 0-1,0 0 46,0 0-51,-1 0 5,1 0-5,-1 0 0,1 0 0,-1 0 0,0 0-11,-1 2-28,-2 0 39,0 2-6,-1 1 1,0 0 5,0 0-6,1 0 12,1 0-6,2-2 0,1 0 0,1-2 0,2 1 0,-1-1 0,1 0 0,-1 0 0,1 0 0,-1 1 0,-1-1-6,0 1 0,0 0 6,-1 0 0,-1 1 6,1-1-6,-1 1 0,1-1 6,-1-1-6,1 1 0,0 0 0,1 0 0,-1 0 0,2-1-6,-1 1 6,0-1 0,1 0 0,0 0 0,0 0 6,1 0-12,-1 0 6,1 0 0,-1-1 0,0 1 0,0 1 0,0 0 0,-1 0-6,0 0 6,-1 0-5,1 0 5,1 0 0,0 0 0,0-1 0,1 0 0,-1 0-6,1 0 1,-2 2-1,0-1-5,0 2 5,-1-1-5,0 0 5,2 0 6,-1-1-5,1 1-1,1-1 1,1-1 5,0 0-6,1 0 0,-1-1 1,1 1-34,-1-1 33,0 2 0,0 0-5,-2 2-22,0 1 33,-1 1 5,0 1-5,-1 0 0,0 0 0,1 0 0,0-2 0,1 0 0,0-2 0,0 0 0,1 0 0,0 0 0,0-1 0,0 0-50,0 2 16,0-1-5,0 2-23,0-1 57,-1 2-34,1 0 33,-2 0 6,1 1 0,-1-2 6,1 0-1,0-1-5,0-1 0,0 0 0,1-1-5,0 0-35,1 0 35,0 1-29,-1 0 23,1 1 5,-1 1-66,1 1 66,-1 1 0,-1-1-5,1 1-28,-1 0 39,0-1-6,0 0 1,0 1-34,0-1 33,1 1 0,-1-2-27,2 0 27,-1-1-44,1 0 44,0-1 6,0 0-5,0 2-1,0-1 6,-1 2-6,0 2-5,-1 0 0,-1 2 5,0-1 1,0 2-1,1-2-27,-1 0 27,2-1 0,0-2-5,1-1-22,0-2-29,1-1-22,0 1 28,-1-1 22,0 2 18,0 1-24,0 3-27,-1 4 17,0 1 44,-1 2 1,-1 1-1,1-1 0,-1-3 6,2-3 0,-1-2 0,2-3 6,0-1-6,1-2 6,-2 0-6,1 1-6,-1 2-5,-1 2 11,1 1-6,-2 2 1,0 1-35,0 2 40,-1-1 12,2-2-7,-1 0 1,1-4-1,1 0-5,-1-1 6,1-2 0,0 1 5,0-1-11,-1 1 5,0 2-5,-1 0-5,0 2-1,-1 1 6,-1 2 0,1 0-5,-1 1 5,0 0 0,0 0 0,0-1 0,0-1 5,0 0-5,0 0 0,-1 0 0,0-1-5,1 0 5,0 0 0,0-1 0,0 1 0,0 0-6,0 1 6,0-1-39,1 1 33,1-2 6,1 0 6,1-2-6,1-1 0,0-2 0,0 0 0,0 1 0,-1-1-6,1 2 1,-1 0-1,0 3 0,0 0-61,-1 3-34,1 0 62,-2 2 34,1 0-1,0 1-5,0-1 5,0-1 1,1-2 5,0-1 0,0-2-6,0-2 6,1-1-6,0 0 6,-1 0-5,1 2-34,-1 0 33,-1 1 6,0 2-6,0 1-27,-1 1-118,0 1-35,1 1 113,-1 0 62,0-1 6,0 0-1,0-2 0,1-1 1,0-2-1,0-1 6,1 0 0,-2-1 0,1 0-11,-1 1-62,1 1 34,-1-1-34,-1 1-28,1 0 40,1 1-12,-1-1 62,1 0 5,0 0-27,0-1 27,0 1 6,0-2 0,0 1 0,0 0-6,0 0-10,-2 2 10,1 1-33,0 1 28,-1 0-62,0 1 28,1 0 45,0-2 0,2-1 0,0-2 0,0-1 0,1-2 6,0 0-6,0 0 5,0 0-5,0 1 0,0 0 0,-1 1-11,0 2-45,0 2 0,0 3-17,-1 2 17,1 2 45,0 0 5,-1-1 6,1-2 0,0-2 6,1-4 5,0-2-5,0-2-6,1 0 0,-1 1 0,0 0-11,-1 3 5,0 2-5,0 2 5,0 1 1,1 0 5,-1-1-12,1 0 12,-1-3 0,1-1 0,1-2 0,-1-2 0,1 0-5,0 0 5,0 1-6,-1 1-27,1 2 33,0 2-40,-1 2 40,1 1 0,0 1 0,0-2 0,0 0 0,0-4-5,0-1 5,0-2-6,0-2 6,0 0 0,0 1 6,0 0-6,0 1 0,0 2 0,0 0 0,0 0 0,0 2 0,-1-1-6,1 2 6,0-2 0,0 1-5,0-2 5,0-1 0,0 0 0,0-1 0,0 1-6,0 2 6,0 0 0,0 2 0,0 2 0,0 1 0,0 1 0,0 0 0,0-1 6,0-1-6,0-2 0,0-2 5,0-2 1,0-1-6,0 0 5,0 0-5,0 2 0,0 1 0,0 0 0,0 1 12,0-4-7,0 1 1,0-2 5,0-1-11,0 1 11,0-2-11,0 1-5,0 0 5,-1 2-6,0 1 6,0 2 0,0 0 0,0 0-6,1-1 6,-1-1 0,1-2 0,-1 0 0,1-2 40,0 1-40,0 0-6,0-1 6,0 2-73,0-2-1002,-1-7-12,0-8-1153,-1-9 2240,0-6 0,1 13 0,-1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9T10:22:57.978"/>
    </inkml:context>
    <inkml:brush xml:id="br0">
      <inkml:brushProperty name="width" value="0.04286" units="cm"/>
      <inkml:brushProperty name="height" value="0.04286" units="cm"/>
      <inkml:brushProperty name="color" value="#008C3A"/>
    </inkml:brush>
  </inkml:definitions>
  <inkml:trace contextRef="#ctx0" brushRef="#br0">43 1081 7078,'2'0'1316,"-1"0"56,-1 0-666,0-3-432,0 2-139,0-2-46,0 3-83,0-1-6,0 0 6,-1-1 83,0-1-22,0 1 51,0 0 78,0 0 22,0 1 40,1 0-28,-1 0-11,1 0 33,-1 1-185,1-1-67,0 0 5,-1 0-5,1 0 0,0 0 28,-1 0-22,1-1 0,0 0 33,0 0-39,-1-1 0,1 1 0,0-2-6,0 0 6,0-2 0,0-1 6,0 0-1,0 0-5,0 0 12,0 0-7,0 1 23,0 1-28,0 0-5,0 0 5,0 1 5,0-1 6,0 1-5,0 0-6,0 0 34,0 0-29,0 2-5,1-1-5,0 1 5,0 0 0,1 0 11,-1-1 28,0 0-39,0 1 45,1-2 11,-1 1-56,1-1 5,-1 2 57,1-1-40,-1 1-16,1-1-6,1 0 0,-1 1 6,1-1 5,0 1 28,-1-1-5,2 0-29,-1 0 1,0 1 5,0 0-5,-1 0-1,1-1 29,-1 1-23,1 0 28,-1 0-33,0 0 27,1 0-27,0 0 44,0 0-10,0-1 10,1 0-44,0 0-1,0 0 23,1-1-17,1 0 17,-1 0-22,1 0 0,-1-1-6,-1 1 89,0 0-78,-1 1 62,0-1-67,-1 3-1,0-2-5,0 2 0,0-1 0,0 1 6,0-2 78,0 1-11,1-1-28,0-1 39,0 0-17,1 0-56,0 0-11,0 0 0,0-1 6,1 1-6,1 0 33,0-1 1,2 0 55,1-2-38,0 0-51,1-1 56,-1 0-23,1-1-27,-1 1 0,0 1-1,1 0-5,-1 0 6,1 0-12,-1 1 12,1-1-1,-1 0 51,1 0-22,-1 0 5,0 0-33,-1 0 5,0 1-11,-1 0 0,0 2 28,-1 0-28,1 1 0,-1 0 0,1 0 6,1 0-6,1 0 0,0-1 5,0 0-5,1-1 6,1 0-6,0 0 11,0 0 23,0-1-29,1 0-5,-2 0 45,1-1-45,-1 0 50,0 1-44,1-1 0,-1 2-1,0-1 1,0 1-1,1 0-5,-1 1 6,1-1 0,-1 1 5,1-1-11,-1 0 5,1 1-5,-1-1 0,0 1 6,0-1 0,0 1-6,0-2 5,1 2-5,-1-2 0,2 0 6,-1-1 27,2 0-27,-1-2 0,1 0-1,0-1 68,-1 1-34,1-1-5,-1 0 11,0 0-45,1 0 0,0 0 0,0 0 0,0 0 5,0 0 6,1 1-11,-1 0 0,-1 1 23,0-1-23,0 2-6,-1 0 1,-1 1 5,-1-1 0,0 1 0,0 0 0,0 0 0,-1 0 0,1 0 28,0 0-28,0-1-6,0 0 6,0 1 0,1-1 22,0 0-22,0 0 0,1 0-5,1 1 10,-1 0-5,1 1 0,1 0 6,0 0-6,0 0 0,-1 1 6,1 0-6,-1 0 5,-1 1-5,1 0 11,-2 0-11,0-1 6,0 1-6,-1 0 0,2 0 11,-2 0-5,2-1-1,0 1 1,0-1 0,0 0 38,0 1-44,1-1 6,6-2-6,-4 1 0,6-1 0,-6 1 6,0 1-6,1 0 0,-2 0 0,1 0 0,-1 0 0,-1 0 5,-1 1 23,0-1-22,0 1-12,-2 1 6,0-1 0,0 1-5,-1 0 5,1 1-6,-1 0 0,0 0-5,-1 1 6,1 0-1,-1 0 0,0 0 6,1 0-5,-1 0 5,0 0 0,0 0 0,0 0 5,0 0 1,-1 0 0,1 0-1,-2 0-5,1 0 0,-2 0 0,1 0 11,-1 0-5,0 0-6,1 1 0,-1 0 0,1 0 0,0-1 0,-1 1 0,0-1 6,0 1-6,0-1 0,-1 1 0,0-1 0,0 1 0,0 0 0,0 1 0,0-1 0,1 1-6,-1 0 0,1 0 6,-1 0 0,1 1-11,-1-1 11,0 1-5,0-1 5,-1 0-6,1 0 6,-1 0 0,0 1-6,0 0 6,1 0 0,-1 1 0,2 1 0,-1 0 6,0 0-6,0 1 0,-1 0 0,0-1 6,0 1-6,-1-1 0,1 1 0,0 0 0,1 1 0,0 0 0,0 0 5,1 0-5,5 11 0,-4-9 0,3 7 0,-6-11 11,0-1-11,0 0 6,-1 0-6,1 1 0,0 1 6,1 3-6,0 1 0,1 2 5,0 0-5,1-1 0,-1 1 0,0-2 0,-1 0 0,0-3 0,0 0 6,-1-2-1,-1 0-5,1 0 0,-1 0 6,1 3 0,1 1-1,0 3 1,0 1-6,0-1 0,1 2 0,-1-2 0,1-1 0,-1-1 0,0-1 5,0-1 1,0 1-6,1 1 0,1 0 0,0 1 0,1 1 0,0 0 0,-1 0 0,0 1 11,0 0-11,-2-4 51,-1 3-46,-2-7-5,1 2 6,-1-4-6,0 1 0,1 1 0,-1 0 0,1 3 5,0 0-5,-1 1 6,1 1-6,-1-1 45,0 1-45,0-1-6,0 0 6,0-1 46,0 0-46,0-2 0,0-1 0,-1-1 5,1-1 68,-1-1-73,0 0-6,0 0 6,1 1 0,-2 1 0,1 1 6,-1 1 0,0 1-1,-1 0-5,1 2 6,-1 0-1,-1 0 1,1 1 84,-1-2-85,1 0 40,-1 0-45,0-1 0,0 0 0,1 0 0,0 0 0,0-1 6,0 1-1,1-1 1,-1 0 39,0 0-40,0 1 34,0-1-33,0 0 5,0 0-5,0 0-1,0 0 35,1 0-35,-1 2 6,0-1-11,1 0 40,-1 1-40,0-1 0,0-1 56,1 0-51,-1 0 1,0 0-1,1 0-5,-1-1 6,1 2-6,-1 0 0,1 1 0,0-1 0,1 1 0,-1-1 0,0 0 6,1-1 22,-1 1-28,0 1 5,-1-1 68,0 0-67,1-2-6,0-1 0,1-1 5,-1 1-5,1-1 6,0 0-6,0 0 5,0-1 51,-1 2-5,0-1-18,0 1-21,-1 0-12,0 1 44,0 1-44,0-1 0,-1 1 6,0-1 28,0 1-34,0 0 5,0-1 51,0 1-22,1 0-29,-1-1 35,1 0-40,-1 1 0,1-2 5,0 1 34,0-1-33,1 0-6,-1-1 6,1 0 27,-1 0 152,-1 2-90,1-3-33,-1 2-62,1-1 5,-2 0 46,2 1-46,-2-1 1,0 1 5,-4 4-11,2-3 11,-2 3-5,2-3 28,-1 1-34,0-1 0,-1 0 0,1 1 0,0-1-6,0 1 6,0 0 0,1 0 0,0 0 6,2-2 5,-2 2 22,2-2-27,0-1 0,-1 1-1,1 0 1,-1-1 33,0 0-33,0 0-1,0 0 40,0-1 17,0-1-57,0 1 1,0-1-6,0 0 5,-1 1 29,1 0-34,-1 1 6,1 0-6,-2 1 11,1-1 17,-1 1-28,0 0 0,-1-1 28,0 1-28,-2-1 5,0 0 1,-1 0 0,0 0-1,0 1 1,0 0-1,0 0 1,-1 1 0,1 1-1,0-1-5,0 1 0,0 0 0,1 0 0,-1 0 6,1-1-1,-2 1 1,0-1 0,-1 0-1,-2 0-5,-1 1 0,0 0-5,-1 1 5,0 1 0,0 1 5,0 0 1,1 0-6,0 0 0,1 1 45,-7 2-45,5-2 28,-3 1-28,7-4 0,2-1 0,0 0 28,1-2-28,0 1-6,0 0 6,1-1 0,0 0 6,1 0-6,0 0 5,0-1 1,1 0 39,0 0-34,0-1 28,1 0-33,0-1-1,-1 0 1,1 0 27,-2 0-33,1 0 6,-2 0-6,0 1 0,-1-1 0,1 2 0,-1 0 0,1 0 0,-1 1 0,1 0 6,-1 0-6,1-1-12,0 0 12,0 0 0,0-1 6,0 0 0,0 0 5,0-1-11,0 1 5,0-1-5,0 0 0,-1 1 0,1 0 0,-1-1 0,1 1 6,1-1 5,-1 0-5,0 1-1,1-1-5,0 1 6,-1 0 0,0-1-6,0 0 5,-1-1 6,1 1-11,-1-1 0,-1 1-11,1 0 11,-2 0 0,1 1 0,-1-1 0,1 1 11,1-1-11,0 1 0,0-2 0,0 1 0,1-1 0,-1 0 0,1 0 0,-1 0 6,1 0-6,-1 0 0,1 0-6,0 0 6,1 0 0,-1 0 6,2 0-6,-1 0 0,2 0 0,-1-1 6,1 0-6,0-2 0,0 1 0,0-1 0,-1 0 11,2-1-6,0 2 40,0-1-45,1 0 0,0 0 6,0-1-6,0 1 0,-1-1 5,-1-1-5,1 0 0,-1 0 6,-1 0-6,1 0 0,0 0 0,0-1 0,1 1 0,0 0 0,0 0 0,1 1-6,1 0 6,1 0 0,0 1 0,0-1 0,0 0 0,0 1 0,0 0-5,1-1 5,-1 1-34,0-1 34,1 1-5,0-1-23,0 0 16,0 1 12,1 0-44,0-1 38,0 1 6,1-1 0,-1 1-11,1 1-17,-1-1 28,1 1 5,0 1-5,-1-1 0,1 0-44,0-1 44,0 0 0,0 0-34,0-2 28,0 0-50,0-1 51,0 0-46,0-1 40,0 1-22,0 0 27,0 2 6,0-1 0,1 2 6,0 0-6,0-1-6,0 1-5,-1-1 11,1 0-6,0-1 6,0 1 6,0-1-6,-1 0 11,1 0-22,-1-1 11,1 1 0,-1 0 33,0 0-27,0 0-6,0 2 0,0-2 0,0 2 0,0-1 0,0 0 0,0-1 0,0 0 0,0-1-6,0 0 1,-1 1 5,1 0 0,-1 1 0,1 0 5,0 1-5,0 1 0,-1 1 6,1 0-6,0 1 0,-1-1 0,1 0 0,0-1 0,-1 1 6,1-1 5,0 1-6,-1-1-5,1 0 0,-1-1 6,0 0 0,0 0-6,-1 0 0,0-1 28,-1 0-17,0 0-11,0 0 0,-1 0 0,1 0-6,-1 0 6,0 1 0,0 0 0,1 0 6,0 1 5,1 0-5,-1 1-6,-1-1 5,1 0 1,-1 0-6,0 0 5,-1-1-10,0 0 5,0-1 0,0 0-6,0 0 6,1 0 0,0 0 0,2 2-22,0-1 22,0 2 11,1-1-5,0 1-1,0 0 1,0 0-6,0-1 0,0 1-28,-1-1 22,0-1 6,1 1 0,-1-1 0,1 1 0,0 0-5,1 1-57,-1-1 62,1 1-6,0-1-66,0 1 72,0 0-28,0 0 22,0-1 12,0 1-12,0-2 12,0 1-12,0-1 12,0-1-1,-1 1-5,1-1 0,0 2-22,-1-1 16,1 1 6,0-1-5,0 1-1,0-1 6,0 1-34,0-2-16,0 1 44,0 0 12,0-1-12,0 1-16,0 0 22,0 1 11,0 0-5,0 0-6,0-1 5,0 1-5,0-1-11,0 0 11,0 0 0,0-1 0,0 0 0,0 0 0,0 0 0,0 0 0,0 0 0,0 1 0,0-1-5,0 1 5,1 0-6,-1 1 6,1 0-39,-1-1 33,1 1 6,-1-1-73,1 0 73,1 0-5,-1 0-34,1 0 33,-1-1 0,1 0 6,0 0 12,-1 0-7,0 0 1,0 0-6,0-1 0,0 0 0,0 1 0,0 1-6,0 0 1,0 0-298,0 1-772,1 0-846,-1-2-2745,-1 0 4666,0-2 0,0 3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9T10:23:06.995"/>
    </inkml:context>
    <inkml:brush xml:id="br0">
      <inkml:brushProperty name="width" value="0.04286" units="cm"/>
      <inkml:brushProperty name="height" value="0.04286" units="cm"/>
      <inkml:brushProperty name="color" value="#008C3A"/>
    </inkml:brush>
  </inkml:definitions>
  <inkml:trace contextRef="#ctx0" brushRef="#br0">1 1996 8668,'2'2'1294,"-1"0"2033,-1-2-3338,0 0 6,2 0 5,0-1 0,0 0 39,-1-1 90,0 0-12,-1 1 12,0-1 5,0 0-27,0 0-34,0-1-73,1-1 5,1 0-5,0 0 0,0 0 34,0-1 16,1 0 23,-1-1 33,0 2-16,0 0 0,-1 1 5,-1 0-50,1 1-1,-1-1-10,0 0-28,1-2-1,-1-2-5,0 0 6,1-1 5,-1 1-5,0 1 27,0 1 29,0 1-1,0 2 18,0 0-12,0 0-61,0-2-1,0-1 1,0-2-1,0-2 1,0 1 0,0-1-6,0 1 11,0 1-6,0 0 7,0 2-7,0-1-5,0 1 0,0 0 6,0 0-6,0-2 5,0 1-5,0-3 0,0 0 6,1 0 0,-1 0-6,1 1-6,0 1 6,0 0 6,-1 1-6,0 1 5,0 0-5,0 1 0,0 0 6,0-2-6,0 1 0,0-2 0,0 0 0,1-2 0,-1 0 0,1-6 0,0 2-6,1-3 6,0 5 0,0 0 0,0 1 0,0 0 0,1 0 0,-1-2 0,1 1 45,0-2-45,-2 1 0,2 0-6,-2 1 12,0-1-6,0 2 0,0 1-28,-1 0 22,1 1 6,-1 0 0,2-1 45,-1 1-50,1-5-1,-1 3 6,1-2 6,-1 4-1,0 0-5,0 1-5,1-2 5,-1-1 0,1-2 0,0-2-28,2-3 28,-1 0 11,2-2-11,0-1-6,1-1-5,0 2 5,0 1 1,0 1-1,0 3 6,-2 2 0,1 2 6,-1-3-6,-2 6 5,0-3 1,-1 5 50,-1 0 28,0 2-11,0 0-68,0 0-5,0 1 6,0 0-6,0 1 0,0-2 0,1 0 0,-1 0 0,1-1 0,-1 1 6,0 0-6,0-1 39,1-1-39,-1 0-6,1-2 1,0 0-1,1-2 0,-1 1 6,1-2-11,0 0 11,1 0-5,0-1-1,0 1 0,0 1 1,0 1 5,0 0 0,0 1 0,0 1 5,0-1 29,-1 1-34,0 1 0,0 0 6,0 0-6,-1 0 5,1 0-5,-1 0-5,1 0 5,-1 0-6,0 0 6,-1 2 0,1-1 28,0 0-22,-1 0-6,1 1 0,0-1 0,0 1-6,0-1 6,1 0 0,0-1-28,0 0 28,1-2 6,1-2-6,1-1 5,0-2-5,2-2 0,1-2-5,0 0-23,1-1 22,0 1 12,1 0-6,-1 1 0,0 0 0,-1 2 0,0 2 5,-1 1-5,0 1 0,-2 2-5,0 0 5,0 2 0,-1 0 0,-1 1 0,1-1 0,0 1-6,0-1 6,0 1 0,1-1 0,0 0 0,1-1 6,0-1-1,1-2 6,0-1 23,1-1-34,0-1 11,0-2-11,1 0 6,-1 0-1,1 1 1,-2 1-6,2 1 0,1-1 0,-2 3-6,2-1 1,-4 3-29,0 2 34,0-1 23,0 0-12,-1 1-11,0 0 0,0 0 5,-1 1-5,1-2-5,1 2 5,-1-1 5,1 0-5,0 0 0,1 0 0,0 0-28,0 0 28,0-1 0,1 0 34,0 0-28,0-1-1,1 0-5,0-1 39,1 0-33,0 0 0,0-1-1,-1 1 6,1 0-11,-1 1 0,1 1 0,-2 0 6,1 1-6,-1 1 0,-1 0 6,1-1-6,-1 2-6,-1-1 6,0 0 0,1 0 6,0 0-6,1 1-34,5-3 34,-2 1 0,4-2 22,-4 1-16,1 0-6,0-2 0,1 0 6,-1-1-6,2 0 11,-1 0-11,0 1 0,0-1 0,0 3-6,0-1 6,-1 2-5,-1 1 5,0 0 0,0 0 5,-1 2 52,0-1-57,0 1 0,-1-1 0,1 0 33,-1 1-33,0 0-28,3 0 28,-3 0 12,3 1-12,-5-1 0,0 1 5,0-1 1,-1 2-1,1-1-5,1 1-5,-1-1-1,1 1 6,0 0 0,0 0 0,0 0 6,1 0-6,-1 0 0,1 0 5,-1 0 1,1 0 0,-1 0-6,1-1 5,-1 1 1,1-1 44,1 1-44,-1-1 33,1 0 17,0 0-22,-1 0-29,0 0 1,-1-1-1,0 0 23,-1 1-28,-1 0 0,0 1-5,-1 0 5,0 0-6,0 0 6,0 0 0,1 0 6,0 0-1,0 1-5,0-1 6,0 2-6,-1-1 6,1 0 5,0 0-6,0 0 7,0 0-7,0 0 1,0-1-6,0 0 11,1 0-5,-1 0-1,0 0 1,0 0-6,1 0 5,0 0 1,0 0 0,0 0-6,1 0 0,-1-1-6,0 1 6,0-1 0,-1 1 0,0 0 0,1 0 0,-2 0 0,1 0 0,-1 0 0,1 0 6,-1 0-6,0 0 0,-1 0 0,0 0-6,0 0-22,-1 0 28,2 0 0,0 0 6,0 0-1,1 0-5,1 0 6,-1 0-6,1 0 5,-1 0-5,0 0 0,0 0 0,-1 0 0,0 0 0,-1 0-5,1 0 5,-1 0 0,0 1 0,0-1 0,1 2 0,-1-1 5,1 1-5,0 0 0,0 1 0,0-1 0,0 0 0,0 1 0,0 0 0,1 1 0,0 0 0,-1-1 0,0 0 0,0 0 0,-2 0-5,1 0 5,-2 0 0,1 0 0,0 0 0,0 1 0,0 1 0,0-1 0,0 1 5,0-1-5,0 1 6,-1 0 0,1 0-6,-1-1 5,0 0-5,0 0 6,0-1-6,0 1-6,-1 0 6,1-1 0,-1 0 0,1 1 0,-1-1 0,1 1 6,-1 0-6,0 0 5,0 0 46,0 1-46,-1 0 46,1 1-12,-1 1 6,0 2-12,0 1-21,0 1 21,0 0 12,0 0 11,0 0-22,0-2-1,-1 0-27,0-1-6,-1 0 5,0-1 35,0 2-7,0-1 12,0 2-39,-1-1 61,0 1-34,0 0 7,-1 0-7,1 0 23,-2-1-5,1-1-51,0 0 11,0 1-6,0-2 1,0 2 0,1-2-6,0 1 5,0-1 1,1 1-6,0 1 0,0-1 5,0 0-5,-1 0 6,1-1-6,-1 1 0,0 0-34,1 0 34,0 1 0,0 0 6,0 1-6,1-2 0,0 0 28,0-2-28,0 1 0,0-1-34,0 0 34,1 2 6,0 0-6,0 0 28,0 1-28,0 0-11,-1-1 11,1 0 5,0 0-5,-1 1 6,1-1-6,-1 0 0,1 0 6,-1-1-1,0 1-5,0-1 0,0 1 0,0 0 6,0 0-6,0 1 5,0-1-5,1 0 0,-1 1 0,-1-1 6,1 1-6,0-1 6,-1 0-6,1-1 0,-1 1 0,0 1 0,0 1 0,0 2 0,0 1 0,0 0 0,-1 1-6,1-1 6,0-1 0,0 0 0,1-2 0,-1 0 0,0-1 6,1 0-6,-1 0 0,0-1 0,0 0 5,1 1-5,-1-1 6,1 0-6,-1 0 0,1 0 0,-1 0 0,1-1 0,-1-1 0,1 0-6,0-1 6,-1 1 0,1-1 6,1 0-6,-1-1 0,1 0 0,-1-1 0,1 0-6,0 1 6,-1 1 0,1 2 0,-1 1 0,1 0 0,-1 0 0,1 1 6,-1-2-1,0 2-5,0 0 0,0 0 6,-1 1 0,0-1 10,0 0-16,-1 1 12,1-1-7,-1 0-5,1 1 11,-1 0-11,1-1-5,-1 1 5,0-2 0,1 1-6,-1 0 1,0 1 5,0 1 0,0 1 0,0 1 0,-1 2 0,0-1 22,0 1-16,1-1-12,-1-2-22,2-1 22,-1-1 6,1-2 0,0 1 0,1-1 0,-1 0 6,0-1-6,1 1 6,-1 0-6,0-1 0,1 1 0,-1-3 0,1 0 5,1-1 12,-1-2-17,1-1 0,0 0 0,-1 0 6,1 0-1,-1 0 29,0 3-34,0 0 0,0 3 0,-1 0-23,0 1 23,1 1 0,-1 0 6,0 0 22,0 0-28,0 0 6,-1-1-1,0 1-5,-1-1 62,0 1-62,0 2-23,0-1 23,-1 1 0,1 1 0,-1 0 6,1 0 5,-2 0-5,1-1-1,-1 1-5,1-1 6,-1 1 0,0-2-6,1-1 11,0 0-11,1-1 0,0-2-6,1-1 12,0 1-6,0-1 5,0 1 1,-1 0 5,1-1-5,0 1-6,-1-1 5,1 0 40,-1 1-34,0-1-11,-1 1 12,0 0-12,0 1 11,-2 0-6,0 1 7,0 1-7,-1 0-5,-1 1 0,1 0 6,-1 1-1,-1 0-5,1-1 0,-1 1 6,2-1-6,-1 1 6,1-1-1,-1-1 34,1 1 1,1-1-29,-1-1-11,1 0 50,1-1 40,-1-1-79,1 0-5,0 0 50,1-1-56,-1 0 0,0 1 56,1-1-45,-1 0 28,0 1-33,-1-1-6,0 2 0,-1-1 5,-1 2-5,-1-1 6,-1 2-6,0 0 0,-1 1-6,-1 2 6,1 0 0,-2 1 6,1 1-6,-1 0 0,1 0 5,0-1 29,1-1-34,0-1 6,0-2-1,1 0 1,1-2-6,1-1 0,0-1 0,1 0 5,2 0-5,-1-1 0,2 0 6,-1 1-6,1-1 0,-1 0 0,0 0 0,-1 1 0,0 1 0,-1 1-6,-1 0 6,-1 1 0,0 0 0,-1 1 6,0 0-6,-1 0 0,0-1 0,-1 1 0,1-2 6,1 0-6,0-1 0,1 0 67,0-1 0,1-1 6,1 0 50,2-2 11,0-1-10,2 0-74,0-1-11,1 1-33,0-1-6,1 0 56,0 0-51,-1 1 7,1-1-12,-2 0 5,0 0 1,-1 0-6,0 0 0,-1 0 0,-1 0 0,0 1-6,0 0 6,-1 0 6,0-1 27,1 1-27,-2-1 28,0 1 33,0-1-67,-1 0 0,-1 0 0,0 0 5,0 0-5,1-1 45,0 1-45,1-1 0,1 0 6,0 0 44,2 0-44,0 1-1,0-1 1,1 1 0,0-1-6,-1 0 45,0-1-17,0 1-22,0-2 44,-1 2-39,0-2-5,0 0 22,-1-1-22,1 1-6,-1-1 0,0 1 33,0-2-27,0 1-1,1 1 7,0-1 27,0 1-34,0 0 1,1 0 0,-2 0-1,0-1-5,-1 1 6,-1-1-6,-1 0 0,-1-2 0,0 1-23,1-1 23,0 1 12,1-1-12,1 1 5,1 1 34,1 0-33,0-1 0,0 1 10,1 0-10,-1 0-6,0 0 0,0 1 0,0-1 0,-1-1 6,1 1-1,1 1-5,0-1 6,0 1-6,2 0 5,-1 1 1,1 0-6,0 0 45,-3-2-45,1 0 5,-3-2 35,2 1-40,1 0 0,-1 0 33,2 0-27,0 2-6,0-1-6,1 1 6,1 0 6,-1 0-6,0 0 33,0-1 1,-1 0-34,-1 0 0,0-1 0,0-1 0,1 1-6,0 1 6,2 0 6,1 0-6,1 2 0,0-1 0,0 1 0,1 1 0,-1 1-6,1-1 6,0 0 0,-1 1-33,1-1 27,0-1 12,0-2-6,-1-1 5,0 0-5,1 0 6,-1 1-6,0-2 0,0 1 0,0-1 0,0 1 0,1-1-6,-1 1 6,0 0-5,1 0 5,0 0-6,0 2 6,0-1-33,0 1 27,0-1 0,0 1 1,0-2-1,0 1 1,0-1 5,0 0 0,0 1 0,0-1 0,0 1 5,0-1-5,0 1-5,0 0 5,0 0 5,0 1-5,0 0 0,0 0 0,0-1 0,0 1 0,0-1 0,0 0 0,0 0 0,0 1 0,-1-1 0,1 0 0,-1 1 0,0-1 0,1 2-5,-1-1 5,1 1-6,0 1 6,0 0-6,0-1 6,0 1 0,0-2 0,0 1 0,0-1 0,0-1 0,-1 1 0,1 1-179,0 0-701,0 2-1102,0-1-1709,3 2 3691,-1-1 0,1 1 0,-2-1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33224-2600-1447-96B1-6A9EFA136D47}" type="datetimeFigureOut">
              <a:rPr lang="en-US" smtClean="0"/>
              <a:t>6/14/22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42715-5C4A-3240-B1C1-52AD0A1125EF}" type="slidenum">
              <a:rPr lang="en-US" smtClean="0"/>
              <a:t>‹#›</a:t>
            </a:fld>
            <a:endParaRPr lang="en-US"/>
          </a:p>
        </p:txBody>
      </p:sp>
    </p:spTree>
    <p:extLst>
      <p:ext uri="{BB962C8B-B14F-4D97-AF65-F5344CB8AC3E}">
        <p14:creationId xmlns:p14="http://schemas.microsoft.com/office/powerpoint/2010/main" val="1432214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1</a:t>
            </a:fld>
            <a:endParaRPr lang="en-US"/>
          </a:p>
        </p:txBody>
      </p:sp>
    </p:spTree>
    <p:extLst>
      <p:ext uri="{BB962C8B-B14F-4D97-AF65-F5344CB8AC3E}">
        <p14:creationId xmlns:p14="http://schemas.microsoft.com/office/powerpoint/2010/main" val="2987671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12</a:t>
            </a:fld>
            <a:endParaRPr lang="en-US"/>
          </a:p>
        </p:txBody>
      </p:sp>
    </p:spTree>
    <p:extLst>
      <p:ext uri="{BB962C8B-B14F-4D97-AF65-F5344CB8AC3E}">
        <p14:creationId xmlns:p14="http://schemas.microsoft.com/office/powerpoint/2010/main" val="3052889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Automatization of the process</a:t>
            </a:r>
          </a:p>
        </p:txBody>
      </p:sp>
      <p:sp>
        <p:nvSpPr>
          <p:cNvPr id="4" name="Slide Number Placeholder 3"/>
          <p:cNvSpPr>
            <a:spLocks noGrp="1"/>
          </p:cNvSpPr>
          <p:nvPr>
            <p:ph type="sldNum" sz="quarter" idx="5"/>
          </p:nvPr>
        </p:nvSpPr>
        <p:spPr/>
        <p:txBody>
          <a:bodyPr/>
          <a:lstStyle/>
          <a:p>
            <a:fld id="{94942715-5C4A-3240-B1C1-52AD0A1125EF}" type="slidenum">
              <a:rPr lang="en-US" smtClean="0"/>
              <a:t>13</a:t>
            </a:fld>
            <a:endParaRPr lang="en-US"/>
          </a:p>
        </p:txBody>
      </p:sp>
    </p:spTree>
    <p:extLst>
      <p:ext uri="{BB962C8B-B14F-4D97-AF65-F5344CB8AC3E}">
        <p14:creationId xmlns:p14="http://schemas.microsoft.com/office/powerpoint/2010/main" val="3195670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colors!</a:t>
            </a:r>
          </a:p>
        </p:txBody>
      </p:sp>
      <p:sp>
        <p:nvSpPr>
          <p:cNvPr id="4" name="Slide Number Placeholder 3"/>
          <p:cNvSpPr>
            <a:spLocks noGrp="1"/>
          </p:cNvSpPr>
          <p:nvPr>
            <p:ph type="sldNum" sz="quarter" idx="5"/>
          </p:nvPr>
        </p:nvSpPr>
        <p:spPr/>
        <p:txBody>
          <a:bodyPr/>
          <a:lstStyle/>
          <a:p>
            <a:fld id="{94942715-5C4A-3240-B1C1-52AD0A1125EF}" type="slidenum">
              <a:rPr lang="en-US" smtClean="0"/>
              <a:t>14</a:t>
            </a:fld>
            <a:endParaRPr lang="en-US"/>
          </a:p>
        </p:txBody>
      </p:sp>
    </p:spTree>
    <p:extLst>
      <p:ext uri="{BB962C8B-B14F-4D97-AF65-F5344CB8AC3E}">
        <p14:creationId xmlns:p14="http://schemas.microsoft.com/office/powerpoint/2010/main" val="3688812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slide we can see that, when we analyse this collection of the 750 strains, we have a total number of genes close to the 28K. The core genome is around 2800, plus about 430 genes present in almost all strains, leave ~24K genes that could be considered rare within the pangenome. </a:t>
            </a:r>
          </a:p>
          <a:p>
            <a:r>
              <a:rPr lang="en-GB" dirty="0"/>
              <a:t>The metabolic capabilities of these strains can be greatly different in similar conditions. But how different? </a:t>
            </a:r>
          </a:p>
        </p:txBody>
      </p:sp>
      <p:sp>
        <p:nvSpPr>
          <p:cNvPr id="4" name="Slide Number Placeholder 3"/>
          <p:cNvSpPr>
            <a:spLocks noGrp="1"/>
          </p:cNvSpPr>
          <p:nvPr>
            <p:ph type="sldNum" sz="quarter" idx="5"/>
          </p:nvPr>
        </p:nvSpPr>
        <p:spPr/>
        <p:txBody>
          <a:bodyPr/>
          <a:lstStyle/>
          <a:p>
            <a:fld id="{916E95D2-D835-4278-8186-E8F06B9C9017}" type="slidenum">
              <a:rPr lang="en-GB" smtClean="0"/>
              <a:t>20</a:t>
            </a:fld>
            <a:endParaRPr lang="en-GB"/>
          </a:p>
        </p:txBody>
      </p:sp>
    </p:spTree>
    <p:extLst>
      <p:ext uri="{BB962C8B-B14F-4D97-AF65-F5344CB8AC3E}">
        <p14:creationId xmlns:p14="http://schemas.microsoft.com/office/powerpoint/2010/main" val="155952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21</a:t>
            </a:fld>
            <a:endParaRPr lang="en-US"/>
          </a:p>
        </p:txBody>
      </p:sp>
    </p:spTree>
    <p:extLst>
      <p:ext uri="{BB962C8B-B14F-4D97-AF65-F5344CB8AC3E}">
        <p14:creationId xmlns:p14="http://schemas.microsoft.com/office/powerpoint/2010/main" val="478749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REDO PLOTS</a:t>
            </a:r>
          </a:p>
        </p:txBody>
      </p:sp>
      <p:sp>
        <p:nvSpPr>
          <p:cNvPr id="4" name="Slide Number Placeholder 3"/>
          <p:cNvSpPr>
            <a:spLocks noGrp="1"/>
          </p:cNvSpPr>
          <p:nvPr>
            <p:ph type="sldNum" sz="quarter" idx="5"/>
          </p:nvPr>
        </p:nvSpPr>
        <p:spPr/>
        <p:txBody>
          <a:bodyPr/>
          <a:lstStyle/>
          <a:p>
            <a:fld id="{94942715-5C4A-3240-B1C1-52AD0A1125EF}" type="slidenum">
              <a:rPr lang="en-US" smtClean="0"/>
              <a:t>28</a:t>
            </a:fld>
            <a:endParaRPr lang="en-US"/>
          </a:p>
        </p:txBody>
      </p:sp>
    </p:spTree>
    <p:extLst>
      <p:ext uri="{BB962C8B-B14F-4D97-AF65-F5344CB8AC3E}">
        <p14:creationId xmlns:p14="http://schemas.microsoft.com/office/powerpoint/2010/main" val="3949966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REDO PLOTS</a:t>
            </a:r>
          </a:p>
        </p:txBody>
      </p:sp>
      <p:sp>
        <p:nvSpPr>
          <p:cNvPr id="4" name="Slide Number Placeholder 3"/>
          <p:cNvSpPr>
            <a:spLocks noGrp="1"/>
          </p:cNvSpPr>
          <p:nvPr>
            <p:ph type="sldNum" sz="quarter" idx="5"/>
          </p:nvPr>
        </p:nvSpPr>
        <p:spPr/>
        <p:txBody>
          <a:bodyPr/>
          <a:lstStyle/>
          <a:p>
            <a:fld id="{94942715-5C4A-3240-B1C1-52AD0A1125EF}" type="slidenum">
              <a:rPr lang="en-US" smtClean="0"/>
              <a:t>29</a:t>
            </a:fld>
            <a:endParaRPr lang="en-US"/>
          </a:p>
        </p:txBody>
      </p:sp>
    </p:spTree>
    <p:extLst>
      <p:ext uri="{BB962C8B-B14F-4D97-AF65-F5344CB8AC3E}">
        <p14:creationId xmlns:p14="http://schemas.microsoft.com/office/powerpoint/2010/main" val="410125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32</a:t>
            </a:fld>
            <a:endParaRPr lang="en-US"/>
          </a:p>
        </p:txBody>
      </p:sp>
    </p:spTree>
    <p:extLst>
      <p:ext uri="{BB962C8B-B14F-4D97-AF65-F5344CB8AC3E}">
        <p14:creationId xmlns:p14="http://schemas.microsoft.com/office/powerpoint/2010/main" val="3516361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34</a:t>
            </a:fld>
            <a:endParaRPr lang="en-US"/>
          </a:p>
        </p:txBody>
      </p:sp>
    </p:spTree>
    <p:extLst>
      <p:ext uri="{BB962C8B-B14F-4D97-AF65-F5344CB8AC3E}">
        <p14:creationId xmlns:p14="http://schemas.microsoft.com/office/powerpoint/2010/main" val="3352750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2</a:t>
            </a:fld>
            <a:endParaRPr lang="en-US"/>
          </a:p>
        </p:txBody>
      </p:sp>
    </p:spTree>
    <p:extLst>
      <p:ext uri="{BB962C8B-B14F-4D97-AF65-F5344CB8AC3E}">
        <p14:creationId xmlns:p14="http://schemas.microsoft.com/office/powerpoint/2010/main" val="3243332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it important to study microbe-host-drug interactions</a:t>
            </a:r>
          </a:p>
          <a:p>
            <a:endParaRPr lang="en-US" dirty="0"/>
          </a:p>
          <a:p>
            <a:r>
              <a:rPr lang="en-US" dirty="0"/>
              <a:t>Drugs are an important part our daily lives at this moment, and microbes interact with them in different ways depending on many factors</a:t>
            </a:r>
          </a:p>
        </p:txBody>
      </p:sp>
      <p:sp>
        <p:nvSpPr>
          <p:cNvPr id="4" name="Slide Number Placeholder 3"/>
          <p:cNvSpPr>
            <a:spLocks noGrp="1"/>
          </p:cNvSpPr>
          <p:nvPr>
            <p:ph type="sldNum" sz="quarter" idx="5"/>
          </p:nvPr>
        </p:nvSpPr>
        <p:spPr/>
        <p:txBody>
          <a:bodyPr/>
          <a:lstStyle/>
          <a:p>
            <a:fld id="{94942715-5C4A-3240-B1C1-52AD0A1125EF}" type="slidenum">
              <a:rPr lang="en-US" smtClean="0"/>
              <a:t>3</a:t>
            </a:fld>
            <a:endParaRPr lang="en-US"/>
          </a:p>
        </p:txBody>
      </p:sp>
    </p:spTree>
    <p:extLst>
      <p:ext uri="{BB962C8B-B14F-4D97-AF65-F5344CB8AC3E}">
        <p14:creationId xmlns:p14="http://schemas.microsoft.com/office/powerpoint/2010/main" val="2752080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Microbiome studies are increasingly more accurate at capturing the ecological complexity of the microbial populations. In a recent paper by Alex Almeida, they were able to generate a  </a:t>
            </a:r>
          </a:p>
          <a:p>
            <a:endParaRPr lang="en-GB" dirty="0"/>
          </a:p>
        </p:txBody>
      </p:sp>
      <p:sp>
        <p:nvSpPr>
          <p:cNvPr id="4" name="Slide Number Placeholder 3"/>
          <p:cNvSpPr>
            <a:spLocks noGrp="1"/>
          </p:cNvSpPr>
          <p:nvPr>
            <p:ph type="sldNum" sz="quarter" idx="5"/>
          </p:nvPr>
        </p:nvSpPr>
        <p:spPr/>
        <p:txBody>
          <a:bodyPr/>
          <a:lstStyle/>
          <a:p>
            <a:fld id="{916E95D2-D835-4278-8186-E8F06B9C9017}" type="slidenum">
              <a:rPr lang="en-GB" smtClean="0"/>
              <a:t>4</a:t>
            </a:fld>
            <a:endParaRPr lang="en-GB"/>
          </a:p>
        </p:txBody>
      </p:sp>
    </p:spTree>
    <p:extLst>
      <p:ext uri="{BB962C8B-B14F-4D97-AF65-F5344CB8AC3E}">
        <p14:creationId xmlns:p14="http://schemas.microsoft.com/office/powerpoint/2010/main" val="1037477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concept of pangenome is quite recent, and is defined as the set of all the genes present in a given species and can be subdivided into the accessory genome, present in only some of the genomes, and the core genome, present in all the genomes. </a:t>
            </a:r>
            <a:r>
              <a:rPr lang="en-GB" b="1" dirty="0"/>
              <a:t>Pangenomes are dynamic systems that are in constant evolution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is interesting is that genes within a pangenome are either common or rare in the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an example that falls very close to the topic of this talk, Marie </a:t>
            </a:r>
            <a:r>
              <a:rPr lang="en-GB" dirty="0" err="1"/>
              <a:t>Touchon</a:t>
            </a:r>
            <a:r>
              <a:rPr lang="en-GB" dirty="0"/>
              <a:t> and colleagues explored the pangenome of more than 1000 genomes from E. coli and how it evolved recently. </a:t>
            </a:r>
          </a:p>
        </p:txBody>
      </p:sp>
      <p:sp>
        <p:nvSpPr>
          <p:cNvPr id="4" name="Slide Number Placeholder 3"/>
          <p:cNvSpPr>
            <a:spLocks noGrp="1"/>
          </p:cNvSpPr>
          <p:nvPr>
            <p:ph type="sldNum" sz="quarter" idx="5"/>
          </p:nvPr>
        </p:nvSpPr>
        <p:spPr/>
        <p:txBody>
          <a:bodyPr/>
          <a:lstStyle/>
          <a:p>
            <a:fld id="{916E95D2-D835-4278-8186-E8F06B9C9017}" type="slidenum">
              <a:rPr lang="en-GB" smtClean="0"/>
              <a:t>5</a:t>
            </a:fld>
            <a:endParaRPr lang="en-GB"/>
          </a:p>
        </p:txBody>
      </p:sp>
    </p:spTree>
    <p:extLst>
      <p:ext uri="{BB962C8B-B14F-4D97-AF65-F5344CB8AC3E}">
        <p14:creationId xmlns:p14="http://schemas.microsoft.com/office/powerpoint/2010/main" val="3797741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say that we use the worm as an entry point for discoveries that can be applied to closer organisms and for us. </a:t>
            </a:r>
          </a:p>
        </p:txBody>
      </p:sp>
      <p:sp>
        <p:nvSpPr>
          <p:cNvPr id="4" name="Slide Number Placeholder 3"/>
          <p:cNvSpPr>
            <a:spLocks noGrp="1"/>
          </p:cNvSpPr>
          <p:nvPr>
            <p:ph type="sldNum" sz="quarter" idx="5"/>
          </p:nvPr>
        </p:nvSpPr>
        <p:spPr/>
        <p:txBody>
          <a:bodyPr/>
          <a:lstStyle/>
          <a:p>
            <a:fld id="{94942715-5C4A-3240-B1C1-52AD0A1125EF}" type="slidenum">
              <a:rPr lang="en-US" smtClean="0"/>
              <a:t>6</a:t>
            </a:fld>
            <a:endParaRPr lang="en-US"/>
          </a:p>
        </p:txBody>
      </p:sp>
    </p:spTree>
    <p:extLst>
      <p:ext uri="{BB962C8B-B14F-4D97-AF65-F5344CB8AC3E}">
        <p14:creationId xmlns:p14="http://schemas.microsoft.com/office/powerpoint/2010/main" val="218577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main reasons to study this diversity is to scape from the laboratory strains, which cover a tiny bit of the E. coli species in the end</a:t>
            </a:r>
          </a:p>
        </p:txBody>
      </p:sp>
      <p:sp>
        <p:nvSpPr>
          <p:cNvPr id="4" name="Slide Number Placeholder 3"/>
          <p:cNvSpPr>
            <a:spLocks noGrp="1"/>
          </p:cNvSpPr>
          <p:nvPr>
            <p:ph type="sldNum" sz="quarter" idx="5"/>
          </p:nvPr>
        </p:nvSpPr>
        <p:spPr/>
        <p:txBody>
          <a:bodyPr/>
          <a:lstStyle/>
          <a:p>
            <a:fld id="{916E95D2-D835-4278-8186-E8F06B9C9017}" type="slidenum">
              <a:rPr lang="en-GB" smtClean="0"/>
              <a:t>9</a:t>
            </a:fld>
            <a:endParaRPr lang="en-GB"/>
          </a:p>
        </p:txBody>
      </p:sp>
    </p:spTree>
    <p:extLst>
      <p:ext uri="{BB962C8B-B14F-4D97-AF65-F5344CB8AC3E}">
        <p14:creationId xmlns:p14="http://schemas.microsoft.com/office/powerpoint/2010/main" val="344749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10</a:t>
            </a:fld>
            <a:endParaRPr lang="en-US"/>
          </a:p>
        </p:txBody>
      </p:sp>
    </p:spTree>
    <p:extLst>
      <p:ext uri="{BB962C8B-B14F-4D97-AF65-F5344CB8AC3E}">
        <p14:creationId xmlns:p14="http://schemas.microsoft.com/office/powerpoint/2010/main" val="904564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942715-5C4A-3240-B1C1-52AD0A1125EF}" type="slidenum">
              <a:rPr lang="en-US" smtClean="0"/>
              <a:t>11</a:t>
            </a:fld>
            <a:endParaRPr lang="en-US"/>
          </a:p>
        </p:txBody>
      </p:sp>
    </p:spTree>
    <p:extLst>
      <p:ext uri="{BB962C8B-B14F-4D97-AF65-F5344CB8AC3E}">
        <p14:creationId xmlns:p14="http://schemas.microsoft.com/office/powerpoint/2010/main" val="2990742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D998-0E24-E14A-824E-FE37FD9F33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19F090C-9D1B-DE40-ADF9-69C9E20283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46E65AB-8EF7-5A49-B9CB-354AD40D8524}"/>
              </a:ext>
            </a:extLst>
          </p:cNvPr>
          <p:cNvSpPr>
            <a:spLocks noGrp="1"/>
          </p:cNvSpPr>
          <p:nvPr>
            <p:ph type="dt" sz="half" idx="10"/>
          </p:nvPr>
        </p:nvSpPr>
        <p:spPr/>
        <p:txBody>
          <a:bodyPr/>
          <a:lstStyle/>
          <a:p>
            <a:fld id="{13E538C0-0127-5A4B-BE54-E560D653BEA5}" type="datetimeFigureOut">
              <a:rPr lang="en-US" smtClean="0"/>
              <a:t>6/14/22</a:t>
            </a:fld>
            <a:endParaRPr lang="en-US"/>
          </a:p>
        </p:txBody>
      </p:sp>
      <p:sp>
        <p:nvSpPr>
          <p:cNvPr id="5" name="Footer Placeholder 4">
            <a:extLst>
              <a:ext uri="{FF2B5EF4-FFF2-40B4-BE49-F238E27FC236}">
                <a16:creationId xmlns:a16="http://schemas.microsoft.com/office/drawing/2014/main" id="{6FA1700E-9081-7241-80FF-99675A7AA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ABC0D-B880-3A4B-A235-3147788B3CBA}"/>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31971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C6E9-0D06-2D49-B823-25AF9C650B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28A6327-9D38-D04F-A5B2-A45CADCE658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B8FB23-A9BC-C44F-A9F3-E92D5A4C00C8}"/>
              </a:ext>
            </a:extLst>
          </p:cNvPr>
          <p:cNvSpPr>
            <a:spLocks noGrp="1"/>
          </p:cNvSpPr>
          <p:nvPr>
            <p:ph type="dt" sz="half" idx="10"/>
          </p:nvPr>
        </p:nvSpPr>
        <p:spPr/>
        <p:txBody>
          <a:bodyPr/>
          <a:lstStyle/>
          <a:p>
            <a:fld id="{13E538C0-0127-5A4B-BE54-E560D653BEA5}" type="datetimeFigureOut">
              <a:rPr lang="en-US" smtClean="0"/>
              <a:t>6/14/22</a:t>
            </a:fld>
            <a:endParaRPr lang="en-US"/>
          </a:p>
        </p:txBody>
      </p:sp>
      <p:sp>
        <p:nvSpPr>
          <p:cNvPr id="5" name="Footer Placeholder 4">
            <a:extLst>
              <a:ext uri="{FF2B5EF4-FFF2-40B4-BE49-F238E27FC236}">
                <a16:creationId xmlns:a16="http://schemas.microsoft.com/office/drawing/2014/main" id="{4B160CDB-593C-5C44-8031-4F98E147E0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4A61C-0A22-9148-AD4F-7EDF53E221ED}"/>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64897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9DD9A6-F9D0-514F-BBDA-3DD36644F8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750C54F-CBEC-B74E-A709-61E2658AD4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090C50-5A19-CE4F-9545-39130E7924E9}"/>
              </a:ext>
            </a:extLst>
          </p:cNvPr>
          <p:cNvSpPr>
            <a:spLocks noGrp="1"/>
          </p:cNvSpPr>
          <p:nvPr>
            <p:ph type="dt" sz="half" idx="10"/>
          </p:nvPr>
        </p:nvSpPr>
        <p:spPr/>
        <p:txBody>
          <a:bodyPr/>
          <a:lstStyle/>
          <a:p>
            <a:fld id="{13E538C0-0127-5A4B-BE54-E560D653BEA5}" type="datetimeFigureOut">
              <a:rPr lang="en-US" smtClean="0"/>
              <a:t>6/14/22</a:t>
            </a:fld>
            <a:endParaRPr lang="en-US"/>
          </a:p>
        </p:txBody>
      </p:sp>
      <p:sp>
        <p:nvSpPr>
          <p:cNvPr id="5" name="Footer Placeholder 4">
            <a:extLst>
              <a:ext uri="{FF2B5EF4-FFF2-40B4-BE49-F238E27FC236}">
                <a16:creationId xmlns:a16="http://schemas.microsoft.com/office/drawing/2014/main" id="{3F09C1C8-6E46-2843-8B64-29CBB847C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451E1-ED21-9349-939A-19C0AF60F475}"/>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2933480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6ADF9-E06A-454C-824A-FD14F822EE0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3F21A35-7DFB-8B40-B1CB-8DF8154FDAA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C14C20-D649-2047-8CAF-B87A9D3D51B9}"/>
              </a:ext>
            </a:extLst>
          </p:cNvPr>
          <p:cNvSpPr>
            <a:spLocks noGrp="1"/>
          </p:cNvSpPr>
          <p:nvPr>
            <p:ph type="dt" sz="half" idx="10"/>
          </p:nvPr>
        </p:nvSpPr>
        <p:spPr/>
        <p:txBody>
          <a:bodyPr/>
          <a:lstStyle/>
          <a:p>
            <a:fld id="{13E538C0-0127-5A4B-BE54-E560D653BEA5}" type="datetimeFigureOut">
              <a:rPr lang="en-US" smtClean="0"/>
              <a:t>6/14/22</a:t>
            </a:fld>
            <a:endParaRPr lang="en-US"/>
          </a:p>
        </p:txBody>
      </p:sp>
      <p:sp>
        <p:nvSpPr>
          <p:cNvPr id="5" name="Footer Placeholder 4">
            <a:extLst>
              <a:ext uri="{FF2B5EF4-FFF2-40B4-BE49-F238E27FC236}">
                <a16:creationId xmlns:a16="http://schemas.microsoft.com/office/drawing/2014/main" id="{FF92EEDA-3619-B249-9521-1DC3B04CA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ECD7C-3DAE-FB4A-8719-BD5004E6BF51}"/>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3016186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B994-D778-354E-847F-7D9E2189F89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25B5326-C9F7-384F-9252-29E690966C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766D46-A314-0048-A810-8DF1BA3CB8D2}"/>
              </a:ext>
            </a:extLst>
          </p:cNvPr>
          <p:cNvSpPr>
            <a:spLocks noGrp="1"/>
          </p:cNvSpPr>
          <p:nvPr>
            <p:ph type="dt" sz="half" idx="10"/>
          </p:nvPr>
        </p:nvSpPr>
        <p:spPr/>
        <p:txBody>
          <a:bodyPr/>
          <a:lstStyle/>
          <a:p>
            <a:fld id="{13E538C0-0127-5A4B-BE54-E560D653BEA5}" type="datetimeFigureOut">
              <a:rPr lang="en-US" smtClean="0"/>
              <a:t>6/14/22</a:t>
            </a:fld>
            <a:endParaRPr lang="en-US"/>
          </a:p>
        </p:txBody>
      </p:sp>
      <p:sp>
        <p:nvSpPr>
          <p:cNvPr id="5" name="Footer Placeholder 4">
            <a:extLst>
              <a:ext uri="{FF2B5EF4-FFF2-40B4-BE49-F238E27FC236}">
                <a16:creationId xmlns:a16="http://schemas.microsoft.com/office/drawing/2014/main" id="{B09B0107-EC98-9A4F-8F9D-F9402D69C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1EC1A6-E245-4744-B697-855EE58FB9BC}"/>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274220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00B67-2A3C-234F-9F12-063EEC51AD3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240753-5676-EA4F-8D2D-355B33DA04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7D2EE88-E283-2549-9F8A-4DB123C291C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F48648E-50F1-7946-87AC-63BE6D8293AE}"/>
              </a:ext>
            </a:extLst>
          </p:cNvPr>
          <p:cNvSpPr>
            <a:spLocks noGrp="1"/>
          </p:cNvSpPr>
          <p:nvPr>
            <p:ph type="dt" sz="half" idx="10"/>
          </p:nvPr>
        </p:nvSpPr>
        <p:spPr/>
        <p:txBody>
          <a:bodyPr/>
          <a:lstStyle/>
          <a:p>
            <a:fld id="{13E538C0-0127-5A4B-BE54-E560D653BEA5}" type="datetimeFigureOut">
              <a:rPr lang="en-US" smtClean="0"/>
              <a:t>6/14/22</a:t>
            </a:fld>
            <a:endParaRPr lang="en-US"/>
          </a:p>
        </p:txBody>
      </p:sp>
      <p:sp>
        <p:nvSpPr>
          <p:cNvPr id="6" name="Footer Placeholder 5">
            <a:extLst>
              <a:ext uri="{FF2B5EF4-FFF2-40B4-BE49-F238E27FC236}">
                <a16:creationId xmlns:a16="http://schemas.microsoft.com/office/drawing/2014/main" id="{4B74C53F-7DC1-EF48-9AFC-B82A37B81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CF3D4-D6AE-B046-A277-EA91C9E6A63A}"/>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2864480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F959-544C-024B-9BF3-89A4728C051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C31C6E-5A3A-E749-8EBD-A7BF16AF4E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FDA8BEE-C635-0E4E-8446-03100F3045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0CF9A29-5A53-1F46-9442-24B42E246C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CC5A003-69CB-D543-9ABC-BDF5D49BABD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C75B87C-29CF-7540-AEAF-CC47D7A66047}"/>
              </a:ext>
            </a:extLst>
          </p:cNvPr>
          <p:cNvSpPr>
            <a:spLocks noGrp="1"/>
          </p:cNvSpPr>
          <p:nvPr>
            <p:ph type="dt" sz="half" idx="10"/>
          </p:nvPr>
        </p:nvSpPr>
        <p:spPr/>
        <p:txBody>
          <a:bodyPr/>
          <a:lstStyle/>
          <a:p>
            <a:fld id="{13E538C0-0127-5A4B-BE54-E560D653BEA5}" type="datetimeFigureOut">
              <a:rPr lang="en-US" smtClean="0"/>
              <a:t>6/14/22</a:t>
            </a:fld>
            <a:endParaRPr lang="en-US"/>
          </a:p>
        </p:txBody>
      </p:sp>
      <p:sp>
        <p:nvSpPr>
          <p:cNvPr id="8" name="Footer Placeholder 7">
            <a:extLst>
              <a:ext uri="{FF2B5EF4-FFF2-40B4-BE49-F238E27FC236}">
                <a16:creationId xmlns:a16="http://schemas.microsoft.com/office/drawing/2014/main" id="{C3AEFF0A-2C2D-0A42-824A-FE5BAB5E87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F271D1-5BF0-F443-9B77-B9DB14B01578}"/>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409098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73E6-25FB-D442-8C66-997C6069389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AF5DF18-2756-D047-A692-02A264FC96E4}"/>
              </a:ext>
            </a:extLst>
          </p:cNvPr>
          <p:cNvSpPr>
            <a:spLocks noGrp="1"/>
          </p:cNvSpPr>
          <p:nvPr>
            <p:ph type="dt" sz="half" idx="10"/>
          </p:nvPr>
        </p:nvSpPr>
        <p:spPr/>
        <p:txBody>
          <a:bodyPr/>
          <a:lstStyle/>
          <a:p>
            <a:fld id="{13E538C0-0127-5A4B-BE54-E560D653BEA5}" type="datetimeFigureOut">
              <a:rPr lang="en-US" smtClean="0"/>
              <a:t>6/14/22</a:t>
            </a:fld>
            <a:endParaRPr lang="en-US"/>
          </a:p>
        </p:txBody>
      </p:sp>
      <p:sp>
        <p:nvSpPr>
          <p:cNvPr id="4" name="Footer Placeholder 3">
            <a:extLst>
              <a:ext uri="{FF2B5EF4-FFF2-40B4-BE49-F238E27FC236}">
                <a16:creationId xmlns:a16="http://schemas.microsoft.com/office/drawing/2014/main" id="{8E0CE2F2-14D3-9746-9421-0AC231262F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F0D2D3-35D4-3F40-9FC3-356C69BE9D35}"/>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242952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212D4-1C07-084B-B69A-8166E534C968}"/>
              </a:ext>
            </a:extLst>
          </p:cNvPr>
          <p:cNvSpPr>
            <a:spLocks noGrp="1"/>
          </p:cNvSpPr>
          <p:nvPr>
            <p:ph type="dt" sz="half" idx="10"/>
          </p:nvPr>
        </p:nvSpPr>
        <p:spPr/>
        <p:txBody>
          <a:bodyPr/>
          <a:lstStyle/>
          <a:p>
            <a:fld id="{13E538C0-0127-5A4B-BE54-E560D653BEA5}" type="datetimeFigureOut">
              <a:rPr lang="en-US" smtClean="0"/>
              <a:t>6/14/22</a:t>
            </a:fld>
            <a:endParaRPr lang="en-US"/>
          </a:p>
        </p:txBody>
      </p:sp>
      <p:sp>
        <p:nvSpPr>
          <p:cNvPr id="3" name="Footer Placeholder 2">
            <a:extLst>
              <a:ext uri="{FF2B5EF4-FFF2-40B4-BE49-F238E27FC236}">
                <a16:creationId xmlns:a16="http://schemas.microsoft.com/office/drawing/2014/main" id="{5079EBA9-9EB3-B441-92B9-7F2C9E16C3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C7E0BD-123D-854A-8D1E-EC462940C794}"/>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573382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ED048-95C5-8545-9D65-CB6748632C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C046F5-6996-EB47-BA18-2089353369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FE7B126-8B16-D44B-82E7-A915B2890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3C806B2-CD5A-4343-8B29-0E9920D77B1E}"/>
              </a:ext>
            </a:extLst>
          </p:cNvPr>
          <p:cNvSpPr>
            <a:spLocks noGrp="1"/>
          </p:cNvSpPr>
          <p:nvPr>
            <p:ph type="dt" sz="half" idx="10"/>
          </p:nvPr>
        </p:nvSpPr>
        <p:spPr/>
        <p:txBody>
          <a:bodyPr/>
          <a:lstStyle/>
          <a:p>
            <a:fld id="{13E538C0-0127-5A4B-BE54-E560D653BEA5}" type="datetimeFigureOut">
              <a:rPr lang="en-US" smtClean="0"/>
              <a:t>6/14/22</a:t>
            </a:fld>
            <a:endParaRPr lang="en-US"/>
          </a:p>
        </p:txBody>
      </p:sp>
      <p:sp>
        <p:nvSpPr>
          <p:cNvPr id="6" name="Footer Placeholder 5">
            <a:extLst>
              <a:ext uri="{FF2B5EF4-FFF2-40B4-BE49-F238E27FC236}">
                <a16:creationId xmlns:a16="http://schemas.microsoft.com/office/drawing/2014/main" id="{D9CF8094-4F17-5948-B3BB-E1596743E9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41C965-D69B-7C44-8CDA-ACEDB800B48B}"/>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185737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962C-360F-8E44-9795-99D69A6A12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9AAC33-997D-4448-8884-9FC9C300EE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336A10-9DE1-444D-9D05-E8E3DC9F4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4EFA11-84DB-0445-904D-CF24C916EB63}"/>
              </a:ext>
            </a:extLst>
          </p:cNvPr>
          <p:cNvSpPr>
            <a:spLocks noGrp="1"/>
          </p:cNvSpPr>
          <p:nvPr>
            <p:ph type="dt" sz="half" idx="10"/>
          </p:nvPr>
        </p:nvSpPr>
        <p:spPr/>
        <p:txBody>
          <a:bodyPr/>
          <a:lstStyle/>
          <a:p>
            <a:fld id="{13E538C0-0127-5A4B-BE54-E560D653BEA5}" type="datetimeFigureOut">
              <a:rPr lang="en-US" smtClean="0"/>
              <a:t>6/14/22</a:t>
            </a:fld>
            <a:endParaRPr lang="en-US"/>
          </a:p>
        </p:txBody>
      </p:sp>
      <p:sp>
        <p:nvSpPr>
          <p:cNvPr id="6" name="Footer Placeholder 5">
            <a:extLst>
              <a:ext uri="{FF2B5EF4-FFF2-40B4-BE49-F238E27FC236}">
                <a16:creationId xmlns:a16="http://schemas.microsoft.com/office/drawing/2014/main" id="{84FF5735-1C8E-ED44-8F68-0D17AB58B5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CAA935-146E-4647-B341-85F7BDF95044}"/>
              </a:ext>
            </a:extLst>
          </p:cNvPr>
          <p:cNvSpPr>
            <a:spLocks noGrp="1"/>
          </p:cNvSpPr>
          <p:nvPr>
            <p:ph type="sldNum" sz="quarter" idx="12"/>
          </p:nvPr>
        </p:nvSpPr>
        <p:spPr/>
        <p:txBody>
          <a:bodyPr/>
          <a:lstStyle/>
          <a:p>
            <a:fld id="{1370799E-26A3-E94A-B971-84FB2A925042}" type="slidenum">
              <a:rPr lang="en-US" smtClean="0"/>
              <a:t>‹#›</a:t>
            </a:fld>
            <a:endParaRPr lang="en-US"/>
          </a:p>
        </p:txBody>
      </p:sp>
    </p:spTree>
    <p:extLst>
      <p:ext uri="{BB962C8B-B14F-4D97-AF65-F5344CB8AC3E}">
        <p14:creationId xmlns:p14="http://schemas.microsoft.com/office/powerpoint/2010/main" val="2021248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4207BF-6701-084B-B59C-C6C5CE8B54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616EF2-480B-E542-8803-5DEADAC6F0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004345-B7D9-014A-97B4-56A7339915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538C0-0127-5A4B-BE54-E560D653BEA5}" type="datetimeFigureOut">
              <a:rPr lang="en-US" smtClean="0"/>
              <a:t>6/14/22</a:t>
            </a:fld>
            <a:endParaRPr lang="en-US"/>
          </a:p>
        </p:txBody>
      </p:sp>
      <p:sp>
        <p:nvSpPr>
          <p:cNvPr id="5" name="Footer Placeholder 4">
            <a:extLst>
              <a:ext uri="{FF2B5EF4-FFF2-40B4-BE49-F238E27FC236}">
                <a16:creationId xmlns:a16="http://schemas.microsoft.com/office/drawing/2014/main" id="{70B0EE46-F73D-D241-AADE-F537D1374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CB2776-A3F1-DD48-81AB-845F19D9B7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70799E-26A3-E94A-B971-84FB2A925042}" type="slidenum">
              <a:rPr lang="en-US" smtClean="0"/>
              <a:t>‹#›</a:t>
            </a:fld>
            <a:endParaRPr lang="en-US"/>
          </a:p>
        </p:txBody>
      </p:sp>
    </p:spTree>
    <p:extLst>
      <p:ext uri="{BB962C8B-B14F-4D97-AF65-F5344CB8AC3E}">
        <p14:creationId xmlns:p14="http://schemas.microsoft.com/office/powerpoint/2010/main" val="2262588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1.jpeg"/><Relationship Id="rId13" Type="http://schemas.microsoft.com/office/2007/relationships/hdphoto" Target="../media/hdphoto3.wdp"/><Relationship Id="rId18" Type="http://schemas.openxmlformats.org/officeDocument/2006/relationships/customXml" Target="../ink/ink3.xml"/><Relationship Id="rId26" Type="http://schemas.openxmlformats.org/officeDocument/2006/relationships/customXml" Target="../ink/ink7.xml"/><Relationship Id="rId3" Type="http://schemas.openxmlformats.org/officeDocument/2006/relationships/image" Target="../media/image17.png"/><Relationship Id="rId21" Type="http://schemas.openxmlformats.org/officeDocument/2006/relationships/image" Target="../media/image25.png"/><Relationship Id="rId7" Type="http://schemas.openxmlformats.org/officeDocument/2006/relationships/image" Target="../media/image20.jpeg"/><Relationship Id="rId12" Type="http://schemas.openxmlformats.org/officeDocument/2006/relationships/image" Target="../media/image24.png"/><Relationship Id="rId17" Type="http://schemas.openxmlformats.org/officeDocument/2006/relationships/image" Target="../media/image23.png"/><Relationship Id="rId25" Type="http://schemas.openxmlformats.org/officeDocument/2006/relationships/image" Target="../media/image27.png"/><Relationship Id="rId2" Type="http://schemas.openxmlformats.org/officeDocument/2006/relationships/notesSlide" Target="../notesSlides/notesSlide10.xml"/><Relationship Id="rId16" Type="http://schemas.openxmlformats.org/officeDocument/2006/relationships/customXml" Target="../ink/ink2.xml"/><Relationship Id="rId20" Type="http://schemas.openxmlformats.org/officeDocument/2006/relationships/customXml" Target="../ink/ink4.xml"/><Relationship Id="rId29"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jpeg"/><Relationship Id="rId11" Type="http://schemas.openxmlformats.org/officeDocument/2006/relationships/image" Target="../media/image23.jpeg"/><Relationship Id="rId24" Type="http://schemas.openxmlformats.org/officeDocument/2006/relationships/customXml" Target="../ink/ink6.xml"/><Relationship Id="rId32" Type="http://schemas.openxmlformats.org/officeDocument/2006/relationships/image" Target="../media/image25.emf"/><Relationship Id="rId5" Type="http://schemas.openxmlformats.org/officeDocument/2006/relationships/image" Target="../media/image18.jpeg"/><Relationship Id="rId15" Type="http://schemas.openxmlformats.org/officeDocument/2006/relationships/image" Target="../media/image220.png"/><Relationship Id="rId23" Type="http://schemas.openxmlformats.org/officeDocument/2006/relationships/image" Target="../media/image26.png"/><Relationship Id="rId28" Type="http://schemas.openxmlformats.org/officeDocument/2006/relationships/customXml" Target="../ink/ink8.xml"/><Relationship Id="rId10" Type="http://schemas.microsoft.com/office/2007/relationships/hdphoto" Target="../media/hdphoto2.wdp"/><Relationship Id="rId19" Type="http://schemas.openxmlformats.org/officeDocument/2006/relationships/image" Target="../media/image240.png"/><Relationship Id="rId31" Type="http://schemas.openxmlformats.org/officeDocument/2006/relationships/image" Target="../media/image30.png"/><Relationship Id="rId4" Type="http://schemas.microsoft.com/office/2007/relationships/hdphoto" Target="../media/hdphoto1.wdp"/><Relationship Id="rId9" Type="http://schemas.openxmlformats.org/officeDocument/2006/relationships/image" Target="../media/image22.png"/><Relationship Id="rId14" Type="http://schemas.openxmlformats.org/officeDocument/2006/relationships/customXml" Target="../ink/ink1.xml"/><Relationship Id="rId22" Type="http://schemas.openxmlformats.org/officeDocument/2006/relationships/customXml" Target="../ink/ink5.xml"/><Relationship Id="rId27" Type="http://schemas.openxmlformats.org/officeDocument/2006/relationships/image" Target="../media/image28.png"/><Relationship Id="rId30" Type="http://schemas.openxmlformats.org/officeDocument/2006/relationships/customXml" Target="../ink/ink9.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unburst chart&#10;&#10;Description automatically generated">
            <a:extLst>
              <a:ext uri="{FF2B5EF4-FFF2-40B4-BE49-F238E27FC236}">
                <a16:creationId xmlns:a16="http://schemas.microsoft.com/office/drawing/2014/main" id="{D3290F7B-F16A-4ABB-883B-D9466787D4D4}"/>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414007" y="-189005"/>
            <a:ext cx="10891118" cy="10891118"/>
          </a:xfrm>
          <a:prstGeom prst="rect">
            <a:avLst/>
          </a:prstGeom>
        </p:spPr>
      </p:pic>
      <p:pic>
        <p:nvPicPr>
          <p:cNvPr id="4" name="Picture 3">
            <a:extLst>
              <a:ext uri="{FF2B5EF4-FFF2-40B4-BE49-F238E27FC236}">
                <a16:creationId xmlns:a16="http://schemas.microsoft.com/office/drawing/2014/main" id="{47D48233-9F08-3971-97BD-0524F8C7F9FF}"/>
              </a:ext>
            </a:extLst>
          </p:cNvPr>
          <p:cNvPicPr>
            <a:picLocks noChangeAspect="1"/>
          </p:cNvPicPr>
          <p:nvPr/>
        </p:nvPicPr>
        <p:blipFill>
          <a:blip r:embed="rId4"/>
          <a:stretch>
            <a:fillRect/>
          </a:stretch>
        </p:blipFill>
        <p:spPr>
          <a:xfrm>
            <a:off x="8414304" y="0"/>
            <a:ext cx="3237946" cy="1848827"/>
          </a:xfrm>
          <a:prstGeom prst="rect">
            <a:avLst/>
          </a:prstGeom>
        </p:spPr>
      </p:pic>
      <p:sp>
        <p:nvSpPr>
          <p:cNvPr id="2" name="Title 1">
            <a:extLst>
              <a:ext uri="{FF2B5EF4-FFF2-40B4-BE49-F238E27FC236}">
                <a16:creationId xmlns:a16="http://schemas.microsoft.com/office/drawing/2014/main" id="{08783B90-0868-43F5-8C42-FB5973D8AD9D}"/>
              </a:ext>
            </a:extLst>
          </p:cNvPr>
          <p:cNvSpPr>
            <a:spLocks noGrp="1"/>
          </p:cNvSpPr>
          <p:nvPr>
            <p:ph type="ctrTitle"/>
          </p:nvPr>
        </p:nvSpPr>
        <p:spPr>
          <a:xfrm>
            <a:off x="1468437" y="2300290"/>
            <a:ext cx="9144000" cy="2387600"/>
          </a:xfrm>
        </p:spPr>
        <p:txBody>
          <a:bodyPr>
            <a:normAutofit fontScale="90000"/>
          </a:bodyPr>
          <a:lstStyle/>
          <a:p>
            <a:r>
              <a:rPr lang="en-GB" b="1" dirty="0"/>
              <a:t>Microbiome in drug response: navigating the genetic landscape of the </a:t>
            </a:r>
            <a:r>
              <a:rPr lang="en-GB" b="1" i="1" dirty="0"/>
              <a:t>E. coli</a:t>
            </a:r>
            <a:r>
              <a:rPr lang="en-GB" b="1" dirty="0"/>
              <a:t> pangenome </a:t>
            </a:r>
          </a:p>
        </p:txBody>
      </p:sp>
      <p:sp>
        <p:nvSpPr>
          <p:cNvPr id="3" name="Subtitle 2">
            <a:extLst>
              <a:ext uri="{FF2B5EF4-FFF2-40B4-BE49-F238E27FC236}">
                <a16:creationId xmlns:a16="http://schemas.microsoft.com/office/drawing/2014/main" id="{A966A581-4241-4A40-B921-DCD88CDB1EB9}"/>
              </a:ext>
            </a:extLst>
          </p:cNvPr>
          <p:cNvSpPr>
            <a:spLocks noGrp="1"/>
          </p:cNvSpPr>
          <p:nvPr>
            <p:ph type="subTitle" idx="1"/>
          </p:nvPr>
        </p:nvSpPr>
        <p:spPr>
          <a:xfrm>
            <a:off x="1524000" y="4913135"/>
            <a:ext cx="9144000" cy="1655762"/>
          </a:xfrm>
        </p:spPr>
        <p:txBody>
          <a:bodyPr/>
          <a:lstStyle/>
          <a:p>
            <a:r>
              <a:rPr lang="en-GB" dirty="0"/>
              <a:t>Daniel Mart</a:t>
            </a:r>
            <a:r>
              <a:rPr lang="es-ES" dirty="0" err="1"/>
              <a:t>ínez</a:t>
            </a:r>
            <a:r>
              <a:rPr lang="es-ES" dirty="0"/>
              <a:t> Martínez</a:t>
            </a:r>
          </a:p>
          <a:p>
            <a:pPr algn="l"/>
            <a:endParaRPr lang="es-ES" sz="1800" dirty="0"/>
          </a:p>
          <a:p>
            <a:pPr algn="l"/>
            <a:r>
              <a:rPr lang="es-ES" sz="1800" dirty="0"/>
              <a:t>Host-</a:t>
            </a:r>
            <a:r>
              <a:rPr lang="es-ES" sz="1800" dirty="0" err="1"/>
              <a:t>Microbe</a:t>
            </a:r>
            <a:r>
              <a:rPr lang="es-ES" sz="1800" dirty="0"/>
              <a:t> Co-</a:t>
            </a:r>
            <a:r>
              <a:rPr lang="es-ES" sz="1800" dirty="0" err="1"/>
              <a:t>Metabolism</a:t>
            </a:r>
            <a:r>
              <a:rPr lang="es-ES" sz="1800" dirty="0"/>
              <a:t> </a:t>
            </a:r>
            <a:r>
              <a:rPr lang="es-ES" sz="1800" dirty="0" err="1"/>
              <a:t>lab</a:t>
            </a:r>
            <a:endParaRPr lang="en-GB" sz="1800" dirty="0"/>
          </a:p>
          <a:p>
            <a:pPr algn="l"/>
            <a:r>
              <a:rPr lang="en-GB" sz="1800" b="1" dirty="0"/>
              <a:t>UKPGx2022 -</a:t>
            </a:r>
            <a:r>
              <a:rPr lang="en-GB" sz="1800" dirty="0"/>
              <a:t> 15/06/2022</a:t>
            </a:r>
            <a:endParaRPr lang="es-ES" sz="1800" dirty="0"/>
          </a:p>
        </p:txBody>
      </p:sp>
      <p:pic>
        <p:nvPicPr>
          <p:cNvPr id="5" name="Picture 9" descr="Docs-Presentations-WG10-MRC">
            <a:extLst>
              <a:ext uri="{FF2B5EF4-FFF2-40B4-BE49-F238E27FC236}">
                <a16:creationId xmlns:a16="http://schemas.microsoft.com/office/drawing/2014/main" id="{CC3E2B1C-7DA3-469B-9AA2-DAB98910C644}"/>
              </a:ext>
            </a:extLst>
          </p:cNvPr>
          <p:cNvPicPr>
            <a:picLocks noChangeAspect="1" noChangeArrowheads="1"/>
          </p:cNvPicPr>
          <p:nvPr/>
        </p:nvPicPr>
        <p:blipFill>
          <a:blip r:embed="rId5"/>
          <a:srcRect/>
          <a:stretch>
            <a:fillRect/>
          </a:stretch>
        </p:blipFill>
        <p:spPr bwMode="auto">
          <a:xfrm>
            <a:off x="539750" y="565149"/>
            <a:ext cx="2692298" cy="784679"/>
          </a:xfrm>
          <a:prstGeom prst="rect">
            <a:avLst/>
          </a:prstGeom>
          <a:noFill/>
          <a:ln w="9525">
            <a:noFill/>
            <a:miter lim="800000"/>
            <a:headEnd/>
            <a:tailEnd/>
          </a:ln>
        </p:spPr>
      </p:pic>
      <p:pic>
        <p:nvPicPr>
          <p:cNvPr id="1026" name="Picture 2" descr="CECAD: Principal Investigators">
            <a:extLst>
              <a:ext uri="{FF2B5EF4-FFF2-40B4-BE49-F238E27FC236}">
                <a16:creationId xmlns:a16="http://schemas.microsoft.com/office/drawing/2014/main" id="{77CC5C6D-2833-440E-9913-FB92BCAD8D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544" y="499322"/>
            <a:ext cx="2584480" cy="850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319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972C0B-1AEE-2945-B5CE-13880CC9827B}"/>
              </a:ext>
            </a:extLst>
          </p:cNvPr>
          <p:cNvSpPr txBox="1"/>
          <p:nvPr/>
        </p:nvSpPr>
        <p:spPr>
          <a:xfrm>
            <a:off x="1061293" y="2367171"/>
            <a:ext cx="10069413" cy="2123658"/>
          </a:xfrm>
          <a:prstGeom prst="rect">
            <a:avLst/>
          </a:prstGeom>
          <a:noFill/>
        </p:spPr>
        <p:txBody>
          <a:bodyPr wrap="square" rtlCol="0">
            <a:spAutoFit/>
          </a:bodyPr>
          <a:lstStyle/>
          <a:p>
            <a:pPr algn="ctr"/>
            <a:r>
              <a:rPr lang="en-US" sz="6600" dirty="0"/>
              <a:t>Worm and Strain phenotype with metformin</a:t>
            </a:r>
          </a:p>
        </p:txBody>
      </p:sp>
    </p:spTree>
    <p:extLst>
      <p:ext uri="{BB962C8B-B14F-4D97-AF65-F5344CB8AC3E}">
        <p14:creationId xmlns:p14="http://schemas.microsoft.com/office/powerpoint/2010/main" val="273666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659289-08B8-9334-A06D-D46932D285AE}"/>
              </a:ext>
            </a:extLst>
          </p:cNvPr>
          <p:cNvSpPr/>
          <p:nvPr/>
        </p:nvSpPr>
        <p:spPr>
          <a:xfrm>
            <a:off x="3230880" y="1193074"/>
            <a:ext cx="1149531" cy="397186"/>
          </a:xfrm>
          <a:prstGeom prst="rect">
            <a:avLst/>
          </a:prstGeom>
          <a:solidFill>
            <a:schemeClr val="accent1">
              <a:lumMod val="60000"/>
              <a:lumOff val="4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ln>
                  <a:solidFill>
                    <a:schemeClr val="tx1"/>
                  </a:solidFill>
                </a:ln>
                <a:solidFill>
                  <a:sysClr val="windowText" lastClr="000000"/>
                </a:solidFill>
              </a:rPr>
              <a:t>acs-2</a:t>
            </a:r>
          </a:p>
        </p:txBody>
      </p:sp>
      <p:sp>
        <p:nvSpPr>
          <p:cNvPr id="22" name="Rectangle 21">
            <a:extLst>
              <a:ext uri="{FF2B5EF4-FFF2-40B4-BE49-F238E27FC236}">
                <a16:creationId xmlns:a16="http://schemas.microsoft.com/office/drawing/2014/main" id="{FD9E0F51-3E2E-4411-B222-3C1B67EECFCC}"/>
              </a:ext>
            </a:extLst>
          </p:cNvPr>
          <p:cNvSpPr/>
          <p:nvPr/>
        </p:nvSpPr>
        <p:spPr>
          <a:xfrm>
            <a:off x="2081349" y="1193074"/>
            <a:ext cx="1149531" cy="397186"/>
          </a:xfrm>
          <a:prstGeom prst="rect">
            <a:avLst/>
          </a:prstGeom>
          <a:solidFill>
            <a:srgbClr val="00DF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ln>
                  <a:solidFill>
                    <a:sysClr val="windowText" lastClr="000000"/>
                  </a:solidFill>
                </a:ln>
                <a:solidFill>
                  <a:schemeClr val="tx1">
                    <a:lumMod val="95000"/>
                    <a:lumOff val="5000"/>
                  </a:schemeClr>
                </a:solidFill>
              </a:rPr>
              <a:t>GFP</a:t>
            </a:r>
          </a:p>
        </p:txBody>
      </p:sp>
      <p:sp>
        <p:nvSpPr>
          <p:cNvPr id="13" name="Rectangle 12">
            <a:extLst>
              <a:ext uri="{FF2B5EF4-FFF2-40B4-BE49-F238E27FC236}">
                <a16:creationId xmlns:a16="http://schemas.microsoft.com/office/drawing/2014/main" id="{96C24192-C562-FF40-A1FF-A56336BD8870}"/>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Using the worm as a readout for host-bacterial interactions</a:t>
            </a:r>
          </a:p>
        </p:txBody>
      </p:sp>
      <p:pic>
        <p:nvPicPr>
          <p:cNvPr id="15" name="Picture 14">
            <a:extLst>
              <a:ext uri="{FF2B5EF4-FFF2-40B4-BE49-F238E27FC236}">
                <a16:creationId xmlns:a16="http://schemas.microsoft.com/office/drawing/2014/main" id="{F663ACE5-371A-9A44-AA51-ADFDC3941977}"/>
              </a:ext>
            </a:extLst>
          </p:cNvPr>
          <p:cNvPicPr>
            <a:picLocks noChangeAspect="1"/>
          </p:cNvPicPr>
          <p:nvPr/>
        </p:nvPicPr>
        <p:blipFill rotWithShape="1">
          <a:blip r:embed="rId3"/>
          <a:srcRect l="19372" t="5172"/>
          <a:stretch/>
        </p:blipFill>
        <p:spPr>
          <a:xfrm>
            <a:off x="1281129" y="2648174"/>
            <a:ext cx="4194974" cy="3980519"/>
          </a:xfrm>
          <a:prstGeom prst="rect">
            <a:avLst/>
          </a:prstGeom>
        </p:spPr>
      </p:pic>
      <p:pic>
        <p:nvPicPr>
          <p:cNvPr id="16" name="Picture 15">
            <a:extLst>
              <a:ext uri="{FF2B5EF4-FFF2-40B4-BE49-F238E27FC236}">
                <a16:creationId xmlns:a16="http://schemas.microsoft.com/office/drawing/2014/main" id="{80F6BB58-76AD-C84A-AAC2-266B17AA9189}"/>
              </a:ext>
            </a:extLst>
          </p:cNvPr>
          <p:cNvPicPr>
            <a:picLocks noChangeAspect="1"/>
          </p:cNvPicPr>
          <p:nvPr/>
        </p:nvPicPr>
        <p:blipFill>
          <a:blip r:embed="rId4"/>
          <a:stretch>
            <a:fillRect/>
          </a:stretch>
        </p:blipFill>
        <p:spPr>
          <a:xfrm>
            <a:off x="6408425" y="2648173"/>
            <a:ext cx="4998506" cy="3980518"/>
          </a:xfrm>
          <a:prstGeom prst="rect">
            <a:avLst/>
          </a:prstGeom>
        </p:spPr>
      </p:pic>
      <p:sp>
        <p:nvSpPr>
          <p:cNvPr id="17" name="TextBox 16">
            <a:extLst>
              <a:ext uri="{FF2B5EF4-FFF2-40B4-BE49-F238E27FC236}">
                <a16:creationId xmlns:a16="http://schemas.microsoft.com/office/drawing/2014/main" id="{572CB014-2AF8-0B47-AC94-C4EA8B1A0AB1}"/>
              </a:ext>
            </a:extLst>
          </p:cNvPr>
          <p:cNvSpPr txBox="1"/>
          <p:nvPr/>
        </p:nvSpPr>
        <p:spPr>
          <a:xfrm>
            <a:off x="2386357" y="2131992"/>
            <a:ext cx="1984518" cy="400110"/>
          </a:xfrm>
          <a:prstGeom prst="rect">
            <a:avLst/>
          </a:prstGeom>
          <a:noFill/>
        </p:spPr>
        <p:txBody>
          <a:bodyPr wrap="none" rtlCol="0">
            <a:spAutoFit/>
          </a:bodyPr>
          <a:lstStyle/>
          <a:p>
            <a:r>
              <a:rPr lang="en-US" sz="2000" dirty="0"/>
              <a:t>0 mM Metformin</a:t>
            </a:r>
          </a:p>
        </p:txBody>
      </p:sp>
      <p:sp>
        <p:nvSpPr>
          <p:cNvPr id="18" name="TextBox 17">
            <a:extLst>
              <a:ext uri="{FF2B5EF4-FFF2-40B4-BE49-F238E27FC236}">
                <a16:creationId xmlns:a16="http://schemas.microsoft.com/office/drawing/2014/main" id="{75D459C9-7CCF-6745-9B36-04D277371249}"/>
              </a:ext>
            </a:extLst>
          </p:cNvPr>
          <p:cNvSpPr txBox="1"/>
          <p:nvPr/>
        </p:nvSpPr>
        <p:spPr>
          <a:xfrm>
            <a:off x="7850497" y="2131992"/>
            <a:ext cx="2114361" cy="400110"/>
          </a:xfrm>
          <a:prstGeom prst="rect">
            <a:avLst/>
          </a:prstGeom>
          <a:noFill/>
        </p:spPr>
        <p:txBody>
          <a:bodyPr wrap="none" rtlCol="0">
            <a:spAutoFit/>
          </a:bodyPr>
          <a:lstStyle/>
          <a:p>
            <a:r>
              <a:rPr lang="en-US" sz="2000" dirty="0"/>
              <a:t>50 mM Metformin</a:t>
            </a:r>
          </a:p>
        </p:txBody>
      </p:sp>
      <p:cxnSp>
        <p:nvCxnSpPr>
          <p:cNvPr id="4" name="Straight Connector 3">
            <a:extLst>
              <a:ext uri="{FF2B5EF4-FFF2-40B4-BE49-F238E27FC236}">
                <a16:creationId xmlns:a16="http://schemas.microsoft.com/office/drawing/2014/main" id="{2DF35D47-42F7-D840-8903-782278188CBC}"/>
              </a:ext>
            </a:extLst>
          </p:cNvPr>
          <p:cNvCxnSpPr/>
          <p:nvPr/>
        </p:nvCxnSpPr>
        <p:spPr>
          <a:xfrm>
            <a:off x="1480930" y="1590260"/>
            <a:ext cx="354827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E2680637-4788-C336-72B9-E50AA21B258F}"/>
              </a:ext>
            </a:extLst>
          </p:cNvPr>
          <p:cNvCxnSpPr>
            <a:cxnSpLocks/>
          </p:cNvCxnSpPr>
          <p:nvPr/>
        </p:nvCxnSpPr>
        <p:spPr>
          <a:xfrm flipV="1">
            <a:off x="1650747" y="1045029"/>
            <a:ext cx="0" cy="545231"/>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CBCEF511-6756-165C-2E86-0753025401C0}"/>
              </a:ext>
            </a:extLst>
          </p:cNvPr>
          <p:cNvCxnSpPr>
            <a:cxnSpLocks/>
          </p:cNvCxnSpPr>
          <p:nvPr/>
        </p:nvCxnSpPr>
        <p:spPr>
          <a:xfrm>
            <a:off x="1650747" y="1045029"/>
            <a:ext cx="56993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4F71537C-4225-1CB6-BAA7-3FFFFDFC3FA6}"/>
              </a:ext>
            </a:extLst>
          </p:cNvPr>
          <p:cNvSpPr txBox="1"/>
          <p:nvPr/>
        </p:nvSpPr>
        <p:spPr>
          <a:xfrm>
            <a:off x="1396850" y="685817"/>
            <a:ext cx="1077731" cy="369332"/>
          </a:xfrm>
          <a:prstGeom prst="rect">
            <a:avLst/>
          </a:prstGeom>
          <a:noFill/>
        </p:spPr>
        <p:txBody>
          <a:bodyPr wrap="none" rtlCol="0">
            <a:spAutoFit/>
          </a:bodyPr>
          <a:lstStyle/>
          <a:p>
            <a:r>
              <a:rPr lang="en-US" dirty="0"/>
              <a:t>Promoter</a:t>
            </a:r>
          </a:p>
        </p:txBody>
      </p:sp>
      <p:sp>
        <p:nvSpPr>
          <p:cNvPr id="25" name="TextBox 24">
            <a:extLst>
              <a:ext uri="{FF2B5EF4-FFF2-40B4-BE49-F238E27FC236}">
                <a16:creationId xmlns:a16="http://schemas.microsoft.com/office/drawing/2014/main" id="{82B3EDD7-FDB6-7037-821B-F572819274E1}"/>
              </a:ext>
            </a:extLst>
          </p:cNvPr>
          <p:cNvSpPr txBox="1"/>
          <p:nvPr/>
        </p:nvSpPr>
        <p:spPr>
          <a:xfrm>
            <a:off x="6476104" y="989704"/>
            <a:ext cx="4998500" cy="923330"/>
          </a:xfrm>
          <a:prstGeom prst="rect">
            <a:avLst/>
          </a:prstGeom>
          <a:noFill/>
        </p:spPr>
        <p:txBody>
          <a:bodyPr wrap="square" rtlCol="0">
            <a:spAutoFit/>
          </a:bodyPr>
          <a:lstStyle/>
          <a:p>
            <a:r>
              <a:rPr lang="en-US" b="1" i="1" dirty="0"/>
              <a:t>acs-2</a:t>
            </a:r>
            <a:r>
              <a:rPr lang="en-US" dirty="0"/>
              <a:t> is used as our </a:t>
            </a:r>
            <a:r>
              <a:rPr lang="en-US" b="1" dirty="0"/>
              <a:t>readout </a:t>
            </a:r>
            <a:r>
              <a:rPr lang="en-US" dirty="0"/>
              <a:t>in the worm</a:t>
            </a:r>
          </a:p>
          <a:p>
            <a:r>
              <a:rPr lang="en-US" dirty="0"/>
              <a:t>Related to </a:t>
            </a:r>
            <a:r>
              <a:rPr lang="en-US" b="1" dirty="0"/>
              <a:t>fatty acid metabolism</a:t>
            </a:r>
            <a:r>
              <a:rPr lang="en-US" dirty="0"/>
              <a:t>, expression is </a:t>
            </a:r>
            <a:r>
              <a:rPr lang="en-US" b="1" dirty="0">
                <a:solidFill>
                  <a:srgbClr val="C00000"/>
                </a:solidFill>
              </a:rPr>
              <a:t>higher</a:t>
            </a:r>
            <a:r>
              <a:rPr lang="en-US" dirty="0"/>
              <a:t> in the </a:t>
            </a:r>
            <a:r>
              <a:rPr lang="en-US" b="1" dirty="0"/>
              <a:t>presence of metformin</a:t>
            </a:r>
            <a:r>
              <a:rPr lang="en-US" dirty="0"/>
              <a:t>.</a:t>
            </a:r>
          </a:p>
        </p:txBody>
      </p:sp>
      <p:sp>
        <p:nvSpPr>
          <p:cNvPr id="26" name="Rectangle 25">
            <a:extLst>
              <a:ext uri="{FF2B5EF4-FFF2-40B4-BE49-F238E27FC236}">
                <a16:creationId xmlns:a16="http://schemas.microsoft.com/office/drawing/2014/main" id="{75CE9326-91B6-37FD-06B2-90D17858C0BA}"/>
              </a:ext>
            </a:extLst>
          </p:cNvPr>
          <p:cNvSpPr/>
          <p:nvPr/>
        </p:nvSpPr>
        <p:spPr>
          <a:xfrm>
            <a:off x="986588" y="2131992"/>
            <a:ext cx="4908885" cy="45936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E427147-6434-9B55-783C-96615AB5F4A6}"/>
              </a:ext>
            </a:extLst>
          </p:cNvPr>
          <p:cNvSpPr/>
          <p:nvPr/>
        </p:nvSpPr>
        <p:spPr>
          <a:xfrm>
            <a:off x="5903493" y="2131992"/>
            <a:ext cx="5731044" cy="45936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964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0D67075-E51F-1759-B56F-4CD37BBA43E5}"/>
              </a:ext>
            </a:extLst>
          </p:cNvPr>
          <p:cNvGrpSpPr/>
          <p:nvPr/>
        </p:nvGrpSpPr>
        <p:grpSpPr>
          <a:xfrm>
            <a:off x="8553647" y="1456559"/>
            <a:ext cx="3313109" cy="5118940"/>
            <a:chOff x="8126183" y="1332854"/>
            <a:chExt cx="3313109" cy="5118940"/>
          </a:xfrm>
        </p:grpSpPr>
        <p:pic>
          <p:nvPicPr>
            <p:cNvPr id="3076" name="Picture 4">
              <a:extLst>
                <a:ext uri="{FF2B5EF4-FFF2-40B4-BE49-F238E27FC236}">
                  <a16:creationId xmlns:a16="http://schemas.microsoft.com/office/drawing/2014/main" id="{70D64146-FA9A-6335-0833-DB9D0768582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126183" y="1332854"/>
              <a:ext cx="1659292" cy="132934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69251437-D59B-8946-5821-E74465A6CA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4716" y="1337636"/>
              <a:ext cx="1654510" cy="13293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D0A347F-9FA9-8196-5E87-3C05C0FEF8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0774" y="2639439"/>
              <a:ext cx="1659292" cy="132934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160EE78B-36CB-27B2-1BBC-972E3CEF36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9934" y="2626002"/>
              <a:ext cx="1659292" cy="13341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1D16179-E40D-C807-EBDE-82E4CA8924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2370" y="3889933"/>
              <a:ext cx="1659292" cy="1329346"/>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608F08C7-C0FF-4C91-DB3B-2C216FADB21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9780000" y="3894715"/>
              <a:ext cx="1659292" cy="13293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7EBE5308-373F-7CCA-B498-EAE7F55F35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37280" y="5122448"/>
              <a:ext cx="1659292" cy="1329346"/>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a:extLst>
                <a:ext uri="{FF2B5EF4-FFF2-40B4-BE49-F238E27FC236}">
                  <a16:creationId xmlns:a16="http://schemas.microsoft.com/office/drawing/2014/main" id="{FE4DEC0F-67B1-AC4A-3CA4-AAF24E34D91A}"/>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774911" y="5105343"/>
              <a:ext cx="1659292" cy="13293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551A0F3E-5B05-305C-8E69-FF725E62BE2D}"/>
                    </a:ext>
                  </a:extLst>
                </p14:cNvPr>
                <p14:cNvContentPartPr/>
                <p14:nvPr/>
              </p14:nvContentPartPr>
              <p14:xfrm>
                <a:off x="8546885" y="4297140"/>
                <a:ext cx="783000" cy="482040"/>
              </p14:xfrm>
            </p:contentPart>
          </mc:Choice>
          <mc:Fallback xmlns="">
            <p:pic>
              <p:nvPicPr>
                <p:cNvPr id="7" name="Ink 6">
                  <a:extLst>
                    <a:ext uri="{FF2B5EF4-FFF2-40B4-BE49-F238E27FC236}">
                      <a16:creationId xmlns:a16="http://schemas.microsoft.com/office/drawing/2014/main" id="{551A0F3E-5B05-305C-8E69-FF725E62BE2D}"/>
                    </a:ext>
                  </a:extLst>
                </p:cNvPr>
                <p:cNvPicPr/>
                <p:nvPr/>
              </p:nvPicPr>
              <p:blipFill>
                <a:blip r:embed="rId15"/>
                <a:stretch>
                  <a:fillRect/>
                </a:stretch>
              </p:blipFill>
              <p:spPr>
                <a:xfrm>
                  <a:off x="8539325" y="4289940"/>
                  <a:ext cx="79812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5B8B3FD6-F5B9-95D5-BB8D-05EDBA07C2BE}"/>
                    </a:ext>
                  </a:extLst>
                </p14:cNvPr>
                <p14:cNvContentPartPr/>
                <p14:nvPr/>
              </p14:nvContentPartPr>
              <p14:xfrm>
                <a:off x="10076165" y="4183020"/>
                <a:ext cx="963360" cy="703080"/>
              </p14:xfrm>
            </p:contentPart>
          </mc:Choice>
          <mc:Fallback xmlns="">
            <p:pic>
              <p:nvPicPr>
                <p:cNvPr id="8" name="Ink 7">
                  <a:extLst>
                    <a:ext uri="{FF2B5EF4-FFF2-40B4-BE49-F238E27FC236}">
                      <a16:creationId xmlns:a16="http://schemas.microsoft.com/office/drawing/2014/main" id="{5B8B3FD6-F5B9-95D5-BB8D-05EDBA07C2BE}"/>
                    </a:ext>
                  </a:extLst>
                </p:cNvPr>
                <p:cNvPicPr/>
                <p:nvPr/>
              </p:nvPicPr>
              <p:blipFill>
                <a:blip r:embed="rId17"/>
                <a:stretch>
                  <a:fillRect/>
                </a:stretch>
              </p:blipFill>
              <p:spPr>
                <a:xfrm>
                  <a:off x="10068605" y="4175460"/>
                  <a:ext cx="97848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4841AE34-8DDB-B7DC-6780-AC4914463383}"/>
                    </a:ext>
                  </a:extLst>
                </p14:cNvPr>
                <p14:cNvContentPartPr/>
                <p14:nvPr/>
              </p14:nvContentPartPr>
              <p14:xfrm>
                <a:off x="8841725" y="3569590"/>
                <a:ext cx="8280" cy="5040"/>
              </p14:xfrm>
            </p:contentPart>
          </mc:Choice>
          <mc:Fallback xmlns="">
            <p:pic>
              <p:nvPicPr>
                <p:cNvPr id="9" name="Ink 8">
                  <a:extLst>
                    <a:ext uri="{FF2B5EF4-FFF2-40B4-BE49-F238E27FC236}">
                      <a16:creationId xmlns:a16="http://schemas.microsoft.com/office/drawing/2014/main" id="{4841AE34-8DDB-B7DC-6780-AC4914463383}"/>
                    </a:ext>
                  </a:extLst>
                </p:cNvPr>
                <p:cNvPicPr/>
                <p:nvPr/>
              </p:nvPicPr>
              <p:blipFill>
                <a:blip r:embed="rId19"/>
                <a:stretch>
                  <a:fillRect/>
                </a:stretch>
              </p:blipFill>
              <p:spPr>
                <a:xfrm>
                  <a:off x="8834165" y="3562030"/>
                  <a:ext cx="23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BF418362-DE81-8115-B890-9FAE6C6F3ED9}"/>
                    </a:ext>
                  </a:extLst>
                </p14:cNvPr>
                <p14:cNvContentPartPr/>
                <p14:nvPr/>
              </p14:nvContentPartPr>
              <p14:xfrm>
                <a:off x="8722205" y="2793430"/>
                <a:ext cx="587880" cy="880560"/>
              </p14:xfrm>
            </p:contentPart>
          </mc:Choice>
          <mc:Fallback xmlns="">
            <p:pic>
              <p:nvPicPr>
                <p:cNvPr id="10" name="Ink 9">
                  <a:extLst>
                    <a:ext uri="{FF2B5EF4-FFF2-40B4-BE49-F238E27FC236}">
                      <a16:creationId xmlns:a16="http://schemas.microsoft.com/office/drawing/2014/main" id="{BF418362-DE81-8115-B890-9FAE6C6F3ED9}"/>
                    </a:ext>
                  </a:extLst>
                </p:cNvPr>
                <p:cNvPicPr/>
                <p:nvPr/>
              </p:nvPicPr>
              <p:blipFill>
                <a:blip r:embed="rId21"/>
                <a:stretch>
                  <a:fillRect/>
                </a:stretch>
              </p:blipFill>
              <p:spPr>
                <a:xfrm>
                  <a:off x="8714645" y="2785870"/>
                  <a:ext cx="603000" cy="895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a:extLst>
                    <a:ext uri="{FF2B5EF4-FFF2-40B4-BE49-F238E27FC236}">
                      <a16:creationId xmlns:a16="http://schemas.microsoft.com/office/drawing/2014/main" id="{BE469B1F-F353-CBFA-A655-435303FC689A}"/>
                    </a:ext>
                  </a:extLst>
                </p14:cNvPr>
                <p14:cNvContentPartPr/>
                <p14:nvPr/>
              </p14:nvContentPartPr>
              <p14:xfrm>
                <a:off x="10304405" y="2782270"/>
                <a:ext cx="864000" cy="704160"/>
              </p14:xfrm>
            </p:contentPart>
          </mc:Choice>
          <mc:Fallback xmlns="">
            <p:pic>
              <p:nvPicPr>
                <p:cNvPr id="11" name="Ink 10">
                  <a:extLst>
                    <a:ext uri="{FF2B5EF4-FFF2-40B4-BE49-F238E27FC236}">
                      <a16:creationId xmlns:a16="http://schemas.microsoft.com/office/drawing/2014/main" id="{BE469B1F-F353-CBFA-A655-435303FC689A}"/>
                    </a:ext>
                  </a:extLst>
                </p:cNvPr>
                <p:cNvPicPr/>
                <p:nvPr/>
              </p:nvPicPr>
              <p:blipFill>
                <a:blip r:embed="rId23"/>
                <a:stretch>
                  <a:fillRect/>
                </a:stretch>
              </p:blipFill>
              <p:spPr>
                <a:xfrm>
                  <a:off x="10296845" y="2774710"/>
                  <a:ext cx="87912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45CE7CC5-F4C4-EA65-A49C-3D24791BE2AB}"/>
                    </a:ext>
                  </a:extLst>
                </p14:cNvPr>
                <p14:cNvContentPartPr/>
                <p14:nvPr/>
              </p14:nvContentPartPr>
              <p14:xfrm>
                <a:off x="10113965" y="1509425"/>
                <a:ext cx="878400" cy="958680"/>
              </p14:xfrm>
            </p:contentPart>
          </mc:Choice>
          <mc:Fallback xmlns="">
            <p:pic>
              <p:nvPicPr>
                <p:cNvPr id="12" name="Ink 11">
                  <a:extLst>
                    <a:ext uri="{FF2B5EF4-FFF2-40B4-BE49-F238E27FC236}">
                      <a16:creationId xmlns:a16="http://schemas.microsoft.com/office/drawing/2014/main" id="{45CE7CC5-F4C4-EA65-A49C-3D24791BE2AB}"/>
                    </a:ext>
                  </a:extLst>
                </p:cNvPr>
                <p:cNvPicPr/>
                <p:nvPr/>
              </p:nvPicPr>
              <p:blipFill>
                <a:blip r:embed="rId25"/>
                <a:stretch>
                  <a:fillRect/>
                </a:stretch>
              </p:blipFill>
              <p:spPr>
                <a:xfrm>
                  <a:off x="10106405" y="1501865"/>
                  <a:ext cx="893520" cy="973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D4128892-C01A-1799-82D1-8FB7DA04C179}"/>
                    </a:ext>
                  </a:extLst>
                </p14:cNvPr>
                <p14:cNvContentPartPr/>
                <p14:nvPr/>
              </p14:nvContentPartPr>
              <p14:xfrm>
                <a:off x="8646605" y="1679705"/>
                <a:ext cx="645840" cy="736200"/>
              </p14:xfrm>
            </p:contentPart>
          </mc:Choice>
          <mc:Fallback xmlns="">
            <p:pic>
              <p:nvPicPr>
                <p:cNvPr id="15" name="Ink 14">
                  <a:extLst>
                    <a:ext uri="{FF2B5EF4-FFF2-40B4-BE49-F238E27FC236}">
                      <a16:creationId xmlns:a16="http://schemas.microsoft.com/office/drawing/2014/main" id="{D4128892-C01A-1799-82D1-8FB7DA04C179}"/>
                    </a:ext>
                  </a:extLst>
                </p:cNvPr>
                <p:cNvPicPr/>
                <p:nvPr/>
              </p:nvPicPr>
              <p:blipFill>
                <a:blip r:embed="rId27"/>
                <a:stretch>
                  <a:fillRect/>
                </a:stretch>
              </p:blipFill>
              <p:spPr>
                <a:xfrm>
                  <a:off x="8639045" y="1672145"/>
                  <a:ext cx="660960" cy="751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C2EDAD2F-AEE7-D909-BCB1-737BA2ED2262}"/>
                    </a:ext>
                  </a:extLst>
                </p14:cNvPr>
                <p14:cNvContentPartPr/>
                <p14:nvPr/>
              </p14:nvContentPartPr>
              <p14:xfrm>
                <a:off x="8657075" y="5392665"/>
                <a:ext cx="744480" cy="618480"/>
              </p14:xfrm>
            </p:contentPart>
          </mc:Choice>
          <mc:Fallback xmlns="">
            <p:pic>
              <p:nvPicPr>
                <p:cNvPr id="16" name="Ink 15">
                  <a:extLst>
                    <a:ext uri="{FF2B5EF4-FFF2-40B4-BE49-F238E27FC236}">
                      <a16:creationId xmlns:a16="http://schemas.microsoft.com/office/drawing/2014/main" id="{C2EDAD2F-AEE7-D909-BCB1-737BA2ED2262}"/>
                    </a:ext>
                  </a:extLst>
                </p:cNvPr>
                <p:cNvPicPr/>
                <p:nvPr/>
              </p:nvPicPr>
              <p:blipFill>
                <a:blip r:embed="rId29"/>
                <a:stretch>
                  <a:fillRect/>
                </a:stretch>
              </p:blipFill>
              <p:spPr>
                <a:xfrm>
                  <a:off x="8649515" y="5385105"/>
                  <a:ext cx="7596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BD91C245-9F33-2B11-FB9D-4437AD6CD755}"/>
                    </a:ext>
                  </a:extLst>
                </p14:cNvPr>
                <p14:cNvContentPartPr/>
                <p14:nvPr/>
              </p14:nvContentPartPr>
              <p14:xfrm>
                <a:off x="10390835" y="5353425"/>
                <a:ext cx="660960" cy="887760"/>
              </p14:xfrm>
            </p:contentPart>
          </mc:Choice>
          <mc:Fallback xmlns="">
            <p:pic>
              <p:nvPicPr>
                <p:cNvPr id="17" name="Ink 16">
                  <a:extLst>
                    <a:ext uri="{FF2B5EF4-FFF2-40B4-BE49-F238E27FC236}">
                      <a16:creationId xmlns:a16="http://schemas.microsoft.com/office/drawing/2014/main" id="{BD91C245-9F33-2B11-FB9D-4437AD6CD755}"/>
                    </a:ext>
                  </a:extLst>
                </p:cNvPr>
                <p:cNvPicPr/>
                <p:nvPr/>
              </p:nvPicPr>
              <p:blipFill>
                <a:blip r:embed="rId31"/>
                <a:stretch>
                  <a:fillRect/>
                </a:stretch>
              </p:blipFill>
              <p:spPr>
                <a:xfrm>
                  <a:off x="10383635" y="5345865"/>
                  <a:ext cx="676080" cy="902880"/>
                </a:xfrm>
                <a:prstGeom prst="rect">
                  <a:avLst/>
                </a:prstGeom>
              </p:spPr>
            </p:pic>
          </mc:Fallback>
        </mc:AlternateContent>
      </p:grpSp>
      <p:pic>
        <p:nvPicPr>
          <p:cNvPr id="25" name="Picture 24">
            <a:extLst>
              <a:ext uri="{FF2B5EF4-FFF2-40B4-BE49-F238E27FC236}">
                <a16:creationId xmlns:a16="http://schemas.microsoft.com/office/drawing/2014/main" id="{6F53CC7E-6A05-123F-B208-4E86ACC2FDC8}"/>
              </a:ext>
            </a:extLst>
          </p:cNvPr>
          <p:cNvPicPr>
            <a:picLocks noChangeAspect="1"/>
          </p:cNvPicPr>
          <p:nvPr/>
        </p:nvPicPr>
        <p:blipFill>
          <a:blip r:embed="rId32"/>
          <a:stretch>
            <a:fillRect/>
          </a:stretch>
        </p:blipFill>
        <p:spPr>
          <a:xfrm>
            <a:off x="8715" y="1409575"/>
            <a:ext cx="7985584" cy="4563191"/>
          </a:xfrm>
          <a:prstGeom prst="rect">
            <a:avLst/>
          </a:prstGeom>
        </p:spPr>
      </p:pic>
      <p:sp>
        <p:nvSpPr>
          <p:cNvPr id="26" name="TextBox 25">
            <a:extLst>
              <a:ext uri="{FF2B5EF4-FFF2-40B4-BE49-F238E27FC236}">
                <a16:creationId xmlns:a16="http://schemas.microsoft.com/office/drawing/2014/main" id="{9B08B102-B889-7631-E0B4-E92F74B89DFC}"/>
              </a:ext>
            </a:extLst>
          </p:cNvPr>
          <p:cNvSpPr txBox="1"/>
          <p:nvPr/>
        </p:nvSpPr>
        <p:spPr>
          <a:xfrm>
            <a:off x="9088729" y="979047"/>
            <a:ext cx="736099" cy="369332"/>
          </a:xfrm>
          <a:prstGeom prst="rect">
            <a:avLst/>
          </a:prstGeom>
          <a:noFill/>
        </p:spPr>
        <p:txBody>
          <a:bodyPr wrap="none" rtlCol="0">
            <a:spAutoFit/>
          </a:bodyPr>
          <a:lstStyle/>
          <a:p>
            <a:r>
              <a:rPr lang="en-US" dirty="0"/>
              <a:t>0 mM</a:t>
            </a:r>
          </a:p>
        </p:txBody>
      </p:sp>
      <p:sp>
        <p:nvSpPr>
          <p:cNvPr id="27" name="TextBox 26">
            <a:extLst>
              <a:ext uri="{FF2B5EF4-FFF2-40B4-BE49-F238E27FC236}">
                <a16:creationId xmlns:a16="http://schemas.microsoft.com/office/drawing/2014/main" id="{00BE9665-8081-7200-E213-BF377DA963F4}"/>
              </a:ext>
            </a:extLst>
          </p:cNvPr>
          <p:cNvSpPr txBox="1"/>
          <p:nvPr/>
        </p:nvSpPr>
        <p:spPr>
          <a:xfrm>
            <a:off x="10655740" y="993238"/>
            <a:ext cx="853119" cy="369332"/>
          </a:xfrm>
          <a:prstGeom prst="rect">
            <a:avLst/>
          </a:prstGeom>
          <a:noFill/>
        </p:spPr>
        <p:txBody>
          <a:bodyPr wrap="none" rtlCol="0">
            <a:spAutoFit/>
          </a:bodyPr>
          <a:lstStyle/>
          <a:p>
            <a:r>
              <a:rPr lang="en-US" dirty="0"/>
              <a:t>50 mM</a:t>
            </a:r>
          </a:p>
        </p:txBody>
      </p:sp>
      <p:sp>
        <p:nvSpPr>
          <p:cNvPr id="28" name="TextBox 27">
            <a:extLst>
              <a:ext uri="{FF2B5EF4-FFF2-40B4-BE49-F238E27FC236}">
                <a16:creationId xmlns:a16="http://schemas.microsoft.com/office/drawing/2014/main" id="{B7DD62E8-E212-9D6A-BEA2-BAF6BBEAA3CC}"/>
              </a:ext>
            </a:extLst>
          </p:cNvPr>
          <p:cNvSpPr txBox="1"/>
          <p:nvPr/>
        </p:nvSpPr>
        <p:spPr>
          <a:xfrm rot="16200000">
            <a:off x="7718404" y="3163996"/>
            <a:ext cx="898066" cy="369332"/>
          </a:xfrm>
          <a:prstGeom prst="rect">
            <a:avLst/>
          </a:prstGeom>
          <a:noFill/>
        </p:spPr>
        <p:txBody>
          <a:bodyPr wrap="none" rtlCol="0">
            <a:spAutoFit/>
          </a:bodyPr>
          <a:lstStyle/>
          <a:p>
            <a:r>
              <a:rPr lang="en-US" dirty="0"/>
              <a:t>Strain 1</a:t>
            </a:r>
          </a:p>
        </p:txBody>
      </p:sp>
      <p:sp>
        <p:nvSpPr>
          <p:cNvPr id="43" name="TextBox 42">
            <a:extLst>
              <a:ext uri="{FF2B5EF4-FFF2-40B4-BE49-F238E27FC236}">
                <a16:creationId xmlns:a16="http://schemas.microsoft.com/office/drawing/2014/main" id="{D8810E4C-AA80-B32E-15A3-3B41BE3EF2F0}"/>
              </a:ext>
            </a:extLst>
          </p:cNvPr>
          <p:cNvSpPr txBox="1"/>
          <p:nvPr/>
        </p:nvSpPr>
        <p:spPr>
          <a:xfrm rot="16200000">
            <a:off x="7718404" y="4356857"/>
            <a:ext cx="898066" cy="369332"/>
          </a:xfrm>
          <a:prstGeom prst="rect">
            <a:avLst/>
          </a:prstGeom>
          <a:noFill/>
        </p:spPr>
        <p:txBody>
          <a:bodyPr wrap="none" rtlCol="0">
            <a:spAutoFit/>
          </a:bodyPr>
          <a:lstStyle/>
          <a:p>
            <a:r>
              <a:rPr lang="en-US" dirty="0"/>
              <a:t>Strain 2</a:t>
            </a:r>
          </a:p>
        </p:txBody>
      </p:sp>
      <p:sp>
        <p:nvSpPr>
          <p:cNvPr id="44" name="TextBox 43">
            <a:extLst>
              <a:ext uri="{FF2B5EF4-FFF2-40B4-BE49-F238E27FC236}">
                <a16:creationId xmlns:a16="http://schemas.microsoft.com/office/drawing/2014/main" id="{433D8006-7D3C-B7C9-F37E-D0347E8C8A5E}"/>
              </a:ext>
            </a:extLst>
          </p:cNvPr>
          <p:cNvSpPr txBox="1"/>
          <p:nvPr/>
        </p:nvSpPr>
        <p:spPr>
          <a:xfrm rot="16200000">
            <a:off x="7718404" y="5640944"/>
            <a:ext cx="898066" cy="369332"/>
          </a:xfrm>
          <a:prstGeom prst="rect">
            <a:avLst/>
          </a:prstGeom>
          <a:noFill/>
        </p:spPr>
        <p:txBody>
          <a:bodyPr wrap="none" rtlCol="0">
            <a:spAutoFit/>
          </a:bodyPr>
          <a:lstStyle/>
          <a:p>
            <a:r>
              <a:rPr lang="en-US" dirty="0"/>
              <a:t>Strain 3</a:t>
            </a:r>
          </a:p>
        </p:txBody>
      </p:sp>
      <p:sp>
        <p:nvSpPr>
          <p:cNvPr id="45" name="TextBox 44">
            <a:extLst>
              <a:ext uri="{FF2B5EF4-FFF2-40B4-BE49-F238E27FC236}">
                <a16:creationId xmlns:a16="http://schemas.microsoft.com/office/drawing/2014/main" id="{7A17ACF1-4FA9-DB76-897D-0DBA1089EAC3}"/>
              </a:ext>
            </a:extLst>
          </p:cNvPr>
          <p:cNvSpPr txBox="1"/>
          <p:nvPr/>
        </p:nvSpPr>
        <p:spPr>
          <a:xfrm rot="16200000">
            <a:off x="7783041" y="1939566"/>
            <a:ext cx="689612" cy="369332"/>
          </a:xfrm>
          <a:prstGeom prst="rect">
            <a:avLst/>
          </a:prstGeom>
          <a:noFill/>
        </p:spPr>
        <p:txBody>
          <a:bodyPr wrap="none" rtlCol="0">
            <a:spAutoFit/>
          </a:bodyPr>
          <a:lstStyle/>
          <a:p>
            <a:r>
              <a:rPr lang="en-US" dirty="0"/>
              <a:t>OP50</a:t>
            </a:r>
          </a:p>
        </p:txBody>
      </p:sp>
      <p:sp>
        <p:nvSpPr>
          <p:cNvPr id="46" name="Rectangle 45">
            <a:extLst>
              <a:ext uri="{FF2B5EF4-FFF2-40B4-BE49-F238E27FC236}">
                <a16:creationId xmlns:a16="http://schemas.microsoft.com/office/drawing/2014/main" id="{71642DAD-FB6E-31D0-0981-6ED5B12913A1}"/>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0000"/>
                </a:solidFill>
              </a:rPr>
              <a:t>Different strains of </a:t>
            </a:r>
            <a:r>
              <a:rPr lang="en-GB" b="1" i="1" dirty="0">
                <a:solidFill>
                  <a:srgbClr val="000000"/>
                </a:solidFill>
              </a:rPr>
              <a:t>E. coli </a:t>
            </a:r>
            <a:r>
              <a:rPr lang="en-GB" b="1" dirty="0">
                <a:solidFill>
                  <a:srgbClr val="000000"/>
                </a:solidFill>
              </a:rPr>
              <a:t>have different effects on the host</a:t>
            </a:r>
            <a:endParaRPr lang="en-GB" b="1" dirty="0">
              <a:solidFill>
                <a:schemeClr val="tx1">
                  <a:lumMod val="95000"/>
                  <a:lumOff val="5000"/>
                </a:schemeClr>
              </a:solidFill>
            </a:endParaRPr>
          </a:p>
        </p:txBody>
      </p:sp>
    </p:spTree>
    <p:extLst>
      <p:ext uri="{BB962C8B-B14F-4D97-AF65-F5344CB8AC3E}">
        <p14:creationId xmlns:p14="http://schemas.microsoft.com/office/powerpoint/2010/main" val="2765691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9D7F824-2809-A863-0A83-B85C91B23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894126"/>
            <a:ext cx="9367838" cy="57788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EC0F2E8-0C90-549C-1831-4E321725A853}"/>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solidFill>
                  <a:srgbClr val="000000"/>
                </a:solidFill>
              </a:rPr>
              <a:t>High-</a:t>
            </a:r>
            <a:r>
              <a:rPr lang="nl-NL" b="1" dirty="0" err="1">
                <a:solidFill>
                  <a:srgbClr val="000000"/>
                </a:solidFill>
              </a:rPr>
              <a:t>throughput</a:t>
            </a:r>
            <a:r>
              <a:rPr lang="nl-NL" b="1" dirty="0">
                <a:solidFill>
                  <a:srgbClr val="000000"/>
                </a:solidFill>
              </a:rPr>
              <a:t> P</a:t>
            </a:r>
            <a:r>
              <a:rPr lang="nl-NL" b="1" i="1" dirty="0">
                <a:solidFill>
                  <a:srgbClr val="000000"/>
                </a:solidFill>
              </a:rPr>
              <a:t>acs-2</a:t>
            </a:r>
            <a:r>
              <a:rPr lang="nl-NL" b="1" dirty="0">
                <a:solidFill>
                  <a:srgbClr val="000000"/>
                </a:solidFill>
              </a:rPr>
              <a:t>::GFP </a:t>
            </a:r>
            <a:r>
              <a:rPr lang="nl-NL" b="1" i="1" dirty="0">
                <a:solidFill>
                  <a:srgbClr val="000000"/>
                </a:solidFill>
              </a:rPr>
              <a:t>C. elegans </a:t>
            </a:r>
            <a:r>
              <a:rPr lang="nl-NL" b="1" dirty="0">
                <a:solidFill>
                  <a:srgbClr val="000000"/>
                </a:solidFill>
              </a:rPr>
              <a:t>imaging​</a:t>
            </a:r>
            <a:endParaRPr lang="en-US" b="1" dirty="0"/>
          </a:p>
        </p:txBody>
      </p:sp>
    </p:spTree>
    <p:extLst>
      <p:ext uri="{BB962C8B-B14F-4D97-AF65-F5344CB8AC3E}">
        <p14:creationId xmlns:p14="http://schemas.microsoft.com/office/powerpoint/2010/main" val="2915435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492D51-C121-C24C-AE54-0EE63CF93449}"/>
              </a:ext>
            </a:extLst>
          </p:cNvPr>
          <p:cNvPicPr>
            <a:picLocks noChangeAspect="1"/>
          </p:cNvPicPr>
          <p:nvPr/>
        </p:nvPicPr>
        <p:blipFill>
          <a:blip r:embed="rId3"/>
          <a:stretch>
            <a:fillRect/>
          </a:stretch>
        </p:blipFill>
        <p:spPr>
          <a:xfrm>
            <a:off x="1730828" y="746760"/>
            <a:ext cx="8730343" cy="6111240"/>
          </a:xfrm>
          <a:prstGeom prst="rect">
            <a:avLst/>
          </a:prstGeom>
        </p:spPr>
      </p:pic>
      <p:sp>
        <p:nvSpPr>
          <p:cNvPr id="4" name="Rectangle 3">
            <a:extLst>
              <a:ext uri="{FF2B5EF4-FFF2-40B4-BE49-F238E27FC236}">
                <a16:creationId xmlns:a16="http://schemas.microsoft.com/office/drawing/2014/main" id="{DBFFFB7E-4DC0-3D53-FB5A-5D6ACCD8E1BB}"/>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0000"/>
                </a:solidFill>
              </a:rPr>
              <a:t>Different strains of </a:t>
            </a:r>
            <a:r>
              <a:rPr lang="en-GB" b="1" i="1" dirty="0">
                <a:solidFill>
                  <a:srgbClr val="000000"/>
                </a:solidFill>
              </a:rPr>
              <a:t>E. coli </a:t>
            </a:r>
            <a:r>
              <a:rPr lang="en-GB" b="1" dirty="0">
                <a:solidFill>
                  <a:srgbClr val="000000"/>
                </a:solidFill>
              </a:rPr>
              <a:t>have different effects on the host</a:t>
            </a:r>
            <a:endParaRPr lang="en-GB" b="1" dirty="0">
              <a:solidFill>
                <a:schemeClr val="tx1">
                  <a:lumMod val="95000"/>
                  <a:lumOff val="5000"/>
                </a:schemeClr>
              </a:solidFill>
            </a:endParaRPr>
          </a:p>
        </p:txBody>
      </p:sp>
    </p:spTree>
    <p:extLst>
      <p:ext uri="{BB962C8B-B14F-4D97-AF65-F5344CB8AC3E}">
        <p14:creationId xmlns:p14="http://schemas.microsoft.com/office/powerpoint/2010/main" val="3948367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5118718-BF5D-D642-B5C9-306E9B0740D1}"/>
              </a:ext>
            </a:extLst>
          </p:cNvPr>
          <p:cNvGrpSpPr/>
          <p:nvPr/>
        </p:nvGrpSpPr>
        <p:grpSpPr>
          <a:xfrm>
            <a:off x="1654628" y="776190"/>
            <a:ext cx="8686801" cy="6061740"/>
            <a:chOff x="1981200" y="457200"/>
            <a:chExt cx="8425543" cy="6400800"/>
          </a:xfrm>
        </p:grpSpPr>
        <p:pic>
          <p:nvPicPr>
            <p:cNvPr id="7" name="Picture 6">
              <a:extLst>
                <a:ext uri="{FF2B5EF4-FFF2-40B4-BE49-F238E27FC236}">
                  <a16:creationId xmlns:a16="http://schemas.microsoft.com/office/drawing/2014/main" id="{7C3ACA3F-F953-B049-8821-B799A5BADC1B}"/>
                </a:ext>
              </a:extLst>
            </p:cNvPr>
            <p:cNvPicPr>
              <a:picLocks noChangeAspect="1"/>
            </p:cNvPicPr>
            <p:nvPr/>
          </p:nvPicPr>
          <p:blipFill>
            <a:blip r:embed="rId2"/>
            <a:stretch>
              <a:fillRect/>
            </a:stretch>
          </p:blipFill>
          <p:spPr>
            <a:xfrm>
              <a:off x="1981200" y="457200"/>
              <a:ext cx="8229600" cy="6400800"/>
            </a:xfrm>
            <a:prstGeom prst="rect">
              <a:avLst/>
            </a:prstGeom>
          </p:spPr>
        </p:pic>
        <p:sp>
          <p:nvSpPr>
            <p:cNvPr id="8" name="Rectangle 7">
              <a:extLst>
                <a:ext uri="{FF2B5EF4-FFF2-40B4-BE49-F238E27FC236}">
                  <a16:creationId xmlns:a16="http://schemas.microsoft.com/office/drawing/2014/main" id="{A6EBE5FE-903F-9148-8AFF-4FA6C48EA6B4}"/>
                </a:ext>
              </a:extLst>
            </p:cNvPr>
            <p:cNvSpPr/>
            <p:nvPr/>
          </p:nvSpPr>
          <p:spPr>
            <a:xfrm>
              <a:off x="9775372" y="3537857"/>
              <a:ext cx="631371" cy="13933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8239117F-7F31-FC4A-B1DC-48AB9FBF889B}"/>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Using the worm as a readout for host-bacterial interactions</a:t>
            </a:r>
          </a:p>
        </p:txBody>
      </p:sp>
      <p:sp>
        <p:nvSpPr>
          <p:cNvPr id="12" name="TextBox 11">
            <a:extLst>
              <a:ext uri="{FF2B5EF4-FFF2-40B4-BE49-F238E27FC236}">
                <a16:creationId xmlns:a16="http://schemas.microsoft.com/office/drawing/2014/main" id="{54915494-DAED-2B4F-98A4-47FE43448FF2}"/>
              </a:ext>
            </a:extLst>
          </p:cNvPr>
          <p:cNvSpPr txBox="1"/>
          <p:nvPr/>
        </p:nvSpPr>
        <p:spPr>
          <a:xfrm>
            <a:off x="5297895" y="1427358"/>
            <a:ext cx="4447821" cy="461665"/>
          </a:xfrm>
          <a:prstGeom prst="rect">
            <a:avLst/>
          </a:prstGeom>
          <a:noFill/>
        </p:spPr>
        <p:txBody>
          <a:bodyPr wrap="none" rtlCol="0">
            <a:spAutoFit/>
          </a:bodyPr>
          <a:lstStyle/>
          <a:p>
            <a:r>
              <a:rPr lang="en-US" sz="2400" dirty="0"/>
              <a:t>A strong strain-specific </a:t>
            </a:r>
            <a:r>
              <a:rPr lang="en-US" sz="2400" dirty="0" err="1"/>
              <a:t>behaviour</a:t>
            </a:r>
            <a:r>
              <a:rPr lang="en-US" sz="2400" dirty="0"/>
              <a:t>!</a:t>
            </a:r>
          </a:p>
        </p:txBody>
      </p:sp>
    </p:spTree>
    <p:extLst>
      <p:ext uri="{BB962C8B-B14F-4D97-AF65-F5344CB8AC3E}">
        <p14:creationId xmlns:p14="http://schemas.microsoft.com/office/powerpoint/2010/main" val="1218041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14F2E4-AE6F-9148-A89A-D50A242CFBE3}"/>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Bacterial growth phenotype</a:t>
            </a:r>
          </a:p>
        </p:txBody>
      </p:sp>
      <p:grpSp>
        <p:nvGrpSpPr>
          <p:cNvPr id="13" name="Group 12">
            <a:extLst>
              <a:ext uri="{FF2B5EF4-FFF2-40B4-BE49-F238E27FC236}">
                <a16:creationId xmlns:a16="http://schemas.microsoft.com/office/drawing/2014/main" id="{B6D41A15-C457-7B4B-AD73-D07B403607D2}"/>
              </a:ext>
            </a:extLst>
          </p:cNvPr>
          <p:cNvGrpSpPr/>
          <p:nvPr/>
        </p:nvGrpSpPr>
        <p:grpSpPr>
          <a:xfrm>
            <a:off x="1782827" y="558987"/>
            <a:ext cx="8077351" cy="5874470"/>
            <a:chOff x="2418180" y="491765"/>
            <a:chExt cx="8077351" cy="5874470"/>
          </a:xfrm>
        </p:grpSpPr>
        <p:pic>
          <p:nvPicPr>
            <p:cNvPr id="3" name="Picture 2">
              <a:extLst>
                <a:ext uri="{FF2B5EF4-FFF2-40B4-BE49-F238E27FC236}">
                  <a16:creationId xmlns:a16="http://schemas.microsoft.com/office/drawing/2014/main" id="{73CCA030-160E-C84D-BB80-9DEB0CC30D62}"/>
                </a:ext>
              </a:extLst>
            </p:cNvPr>
            <p:cNvPicPr>
              <a:picLocks noChangeAspect="1"/>
            </p:cNvPicPr>
            <p:nvPr/>
          </p:nvPicPr>
          <p:blipFill>
            <a:blip r:embed="rId2"/>
            <a:stretch>
              <a:fillRect/>
            </a:stretch>
          </p:blipFill>
          <p:spPr>
            <a:xfrm>
              <a:off x="2418180" y="491765"/>
              <a:ext cx="7355640" cy="5874470"/>
            </a:xfrm>
            <a:prstGeom prst="rect">
              <a:avLst/>
            </a:prstGeom>
          </p:spPr>
        </p:pic>
        <p:sp>
          <p:nvSpPr>
            <p:cNvPr id="5" name="TextBox 4">
              <a:extLst>
                <a:ext uri="{FF2B5EF4-FFF2-40B4-BE49-F238E27FC236}">
                  <a16:creationId xmlns:a16="http://schemas.microsoft.com/office/drawing/2014/main" id="{9D715324-8F87-3F4A-B51E-9E56E79D14A9}"/>
                </a:ext>
              </a:extLst>
            </p:cNvPr>
            <p:cNvSpPr txBox="1"/>
            <p:nvPr/>
          </p:nvSpPr>
          <p:spPr>
            <a:xfrm>
              <a:off x="9520773" y="2443404"/>
              <a:ext cx="736099" cy="369332"/>
            </a:xfrm>
            <a:prstGeom prst="rect">
              <a:avLst/>
            </a:prstGeom>
            <a:noFill/>
          </p:spPr>
          <p:txBody>
            <a:bodyPr wrap="none" rtlCol="0">
              <a:spAutoFit/>
            </a:bodyPr>
            <a:lstStyle/>
            <a:p>
              <a:r>
                <a:rPr lang="en-US" dirty="0"/>
                <a:t>0 mM</a:t>
              </a:r>
            </a:p>
          </p:txBody>
        </p:sp>
        <p:sp>
          <p:nvSpPr>
            <p:cNvPr id="6" name="TextBox 5">
              <a:extLst>
                <a:ext uri="{FF2B5EF4-FFF2-40B4-BE49-F238E27FC236}">
                  <a16:creationId xmlns:a16="http://schemas.microsoft.com/office/drawing/2014/main" id="{B486C015-9CA2-774F-8946-14B11775B708}"/>
                </a:ext>
              </a:extLst>
            </p:cNvPr>
            <p:cNvSpPr txBox="1"/>
            <p:nvPr/>
          </p:nvSpPr>
          <p:spPr>
            <a:xfrm>
              <a:off x="9520774" y="3337652"/>
              <a:ext cx="853119" cy="369332"/>
            </a:xfrm>
            <a:prstGeom prst="rect">
              <a:avLst/>
            </a:prstGeom>
            <a:noFill/>
          </p:spPr>
          <p:txBody>
            <a:bodyPr wrap="none" rtlCol="0">
              <a:spAutoFit/>
            </a:bodyPr>
            <a:lstStyle/>
            <a:p>
              <a:r>
                <a:rPr lang="en-US" dirty="0"/>
                <a:t>50 mM</a:t>
              </a:r>
            </a:p>
          </p:txBody>
        </p:sp>
        <p:sp>
          <p:nvSpPr>
            <p:cNvPr id="7" name="TextBox 6">
              <a:extLst>
                <a:ext uri="{FF2B5EF4-FFF2-40B4-BE49-F238E27FC236}">
                  <a16:creationId xmlns:a16="http://schemas.microsoft.com/office/drawing/2014/main" id="{81EA5735-9884-B840-AFAB-7E07DC2EB3E0}"/>
                </a:ext>
              </a:extLst>
            </p:cNvPr>
            <p:cNvSpPr txBox="1"/>
            <p:nvPr/>
          </p:nvSpPr>
          <p:spPr>
            <a:xfrm>
              <a:off x="9520774" y="4047234"/>
              <a:ext cx="970137" cy="369332"/>
            </a:xfrm>
            <a:prstGeom prst="rect">
              <a:avLst/>
            </a:prstGeom>
            <a:noFill/>
          </p:spPr>
          <p:txBody>
            <a:bodyPr wrap="none" rtlCol="0">
              <a:spAutoFit/>
            </a:bodyPr>
            <a:lstStyle/>
            <a:p>
              <a:r>
                <a:rPr lang="en-US" dirty="0"/>
                <a:t>100 mM</a:t>
              </a:r>
            </a:p>
          </p:txBody>
        </p:sp>
        <p:sp>
          <p:nvSpPr>
            <p:cNvPr id="8" name="TextBox 7">
              <a:extLst>
                <a:ext uri="{FF2B5EF4-FFF2-40B4-BE49-F238E27FC236}">
                  <a16:creationId xmlns:a16="http://schemas.microsoft.com/office/drawing/2014/main" id="{A74360BE-8BB7-3742-8D05-2C17D4B4EA61}"/>
                </a:ext>
              </a:extLst>
            </p:cNvPr>
            <p:cNvSpPr txBox="1"/>
            <p:nvPr/>
          </p:nvSpPr>
          <p:spPr>
            <a:xfrm>
              <a:off x="9525394" y="4611802"/>
              <a:ext cx="970137" cy="369332"/>
            </a:xfrm>
            <a:prstGeom prst="rect">
              <a:avLst/>
            </a:prstGeom>
            <a:noFill/>
          </p:spPr>
          <p:txBody>
            <a:bodyPr wrap="none" rtlCol="0">
              <a:spAutoFit/>
            </a:bodyPr>
            <a:lstStyle/>
            <a:p>
              <a:r>
                <a:rPr lang="en-US" dirty="0"/>
                <a:t>200 mM</a:t>
              </a:r>
            </a:p>
          </p:txBody>
        </p:sp>
      </p:grpSp>
      <p:sp>
        <p:nvSpPr>
          <p:cNvPr id="12" name="TextBox 11">
            <a:extLst>
              <a:ext uri="{FF2B5EF4-FFF2-40B4-BE49-F238E27FC236}">
                <a16:creationId xmlns:a16="http://schemas.microsoft.com/office/drawing/2014/main" id="{25A50641-5E0F-EC4F-93BC-529E951482D9}"/>
              </a:ext>
            </a:extLst>
          </p:cNvPr>
          <p:cNvSpPr txBox="1"/>
          <p:nvPr/>
        </p:nvSpPr>
        <p:spPr>
          <a:xfrm>
            <a:off x="4400550" y="5991752"/>
            <a:ext cx="1899879" cy="400110"/>
          </a:xfrm>
          <a:prstGeom prst="rect">
            <a:avLst/>
          </a:prstGeom>
          <a:noFill/>
        </p:spPr>
        <p:txBody>
          <a:bodyPr wrap="none" rtlCol="0">
            <a:spAutoFit/>
          </a:bodyPr>
          <a:lstStyle/>
          <a:p>
            <a:r>
              <a:rPr lang="en-US" sz="2000" dirty="0"/>
              <a:t>Resistance score</a:t>
            </a:r>
          </a:p>
        </p:txBody>
      </p:sp>
      <p:pic>
        <p:nvPicPr>
          <p:cNvPr id="10" name="Graphic 9">
            <a:extLst>
              <a:ext uri="{FF2B5EF4-FFF2-40B4-BE49-F238E27FC236}">
                <a16:creationId xmlns:a16="http://schemas.microsoft.com/office/drawing/2014/main" id="{09DFD4F6-4406-4443-6544-0FCCE8A721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7734" y="5793837"/>
            <a:ext cx="3136900" cy="850900"/>
          </a:xfrm>
          <a:prstGeom prst="rect">
            <a:avLst/>
          </a:prstGeom>
        </p:spPr>
      </p:pic>
    </p:spTree>
    <p:extLst>
      <p:ext uri="{BB962C8B-B14F-4D97-AF65-F5344CB8AC3E}">
        <p14:creationId xmlns:p14="http://schemas.microsoft.com/office/powerpoint/2010/main" val="1611964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A78006A-C7D0-FD49-AFF3-6F4C4F25F790}"/>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Bacterial growth phenotype – overview</a:t>
            </a:r>
          </a:p>
        </p:txBody>
      </p:sp>
      <p:pic>
        <p:nvPicPr>
          <p:cNvPr id="7" name="Picture 6">
            <a:extLst>
              <a:ext uri="{FF2B5EF4-FFF2-40B4-BE49-F238E27FC236}">
                <a16:creationId xmlns:a16="http://schemas.microsoft.com/office/drawing/2014/main" id="{589AD4E6-119D-294B-978E-97ACF7AF89D0}"/>
              </a:ext>
            </a:extLst>
          </p:cNvPr>
          <p:cNvPicPr>
            <a:picLocks noChangeAspect="1"/>
          </p:cNvPicPr>
          <p:nvPr/>
        </p:nvPicPr>
        <p:blipFill>
          <a:blip r:embed="rId2"/>
          <a:stretch>
            <a:fillRect/>
          </a:stretch>
        </p:blipFill>
        <p:spPr>
          <a:xfrm>
            <a:off x="2163147" y="740229"/>
            <a:ext cx="7865706" cy="6117771"/>
          </a:xfrm>
          <a:prstGeom prst="rect">
            <a:avLst/>
          </a:prstGeom>
        </p:spPr>
      </p:pic>
      <p:sp>
        <p:nvSpPr>
          <p:cNvPr id="4" name="TextBox 3">
            <a:extLst>
              <a:ext uri="{FF2B5EF4-FFF2-40B4-BE49-F238E27FC236}">
                <a16:creationId xmlns:a16="http://schemas.microsoft.com/office/drawing/2014/main" id="{F5EFC8E6-17FC-A9A4-00FA-7FC89113B57C}"/>
              </a:ext>
            </a:extLst>
          </p:cNvPr>
          <p:cNvSpPr txBox="1"/>
          <p:nvPr/>
        </p:nvSpPr>
        <p:spPr>
          <a:xfrm>
            <a:off x="5297895" y="1427358"/>
            <a:ext cx="4447821" cy="461665"/>
          </a:xfrm>
          <a:prstGeom prst="rect">
            <a:avLst/>
          </a:prstGeom>
          <a:noFill/>
        </p:spPr>
        <p:txBody>
          <a:bodyPr wrap="none" rtlCol="0">
            <a:spAutoFit/>
          </a:bodyPr>
          <a:lstStyle/>
          <a:p>
            <a:r>
              <a:rPr lang="en-US" sz="2400" dirty="0"/>
              <a:t>A strong strain-specific </a:t>
            </a:r>
            <a:r>
              <a:rPr lang="en-US" sz="2400" dirty="0" err="1"/>
              <a:t>behaviour</a:t>
            </a:r>
            <a:r>
              <a:rPr lang="en-US" sz="2400" dirty="0"/>
              <a:t>!</a:t>
            </a:r>
          </a:p>
        </p:txBody>
      </p:sp>
    </p:spTree>
    <p:extLst>
      <p:ext uri="{BB962C8B-B14F-4D97-AF65-F5344CB8AC3E}">
        <p14:creationId xmlns:p14="http://schemas.microsoft.com/office/powerpoint/2010/main" val="16486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039D72-5682-FE1A-B287-8A7A8991BF1C}"/>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Correlation of phenotypical traits</a:t>
            </a:r>
          </a:p>
        </p:txBody>
      </p:sp>
      <p:pic>
        <p:nvPicPr>
          <p:cNvPr id="10" name="Picture 9">
            <a:extLst>
              <a:ext uri="{FF2B5EF4-FFF2-40B4-BE49-F238E27FC236}">
                <a16:creationId xmlns:a16="http://schemas.microsoft.com/office/drawing/2014/main" id="{ED7F87C4-5E16-6A48-B688-BBE26F8A784E}"/>
              </a:ext>
            </a:extLst>
          </p:cNvPr>
          <p:cNvPicPr>
            <a:picLocks noChangeAspect="1"/>
          </p:cNvPicPr>
          <p:nvPr/>
        </p:nvPicPr>
        <p:blipFill>
          <a:blip r:embed="rId2"/>
          <a:stretch>
            <a:fillRect/>
          </a:stretch>
        </p:blipFill>
        <p:spPr>
          <a:xfrm>
            <a:off x="370114" y="835074"/>
            <a:ext cx="10940143" cy="5793619"/>
          </a:xfrm>
          <a:prstGeom prst="rect">
            <a:avLst/>
          </a:prstGeom>
        </p:spPr>
      </p:pic>
    </p:spTree>
    <p:extLst>
      <p:ext uri="{BB962C8B-B14F-4D97-AF65-F5344CB8AC3E}">
        <p14:creationId xmlns:p14="http://schemas.microsoft.com/office/powerpoint/2010/main" val="1150371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3005B-1804-C3E0-64E8-580AEC83BD68}"/>
              </a:ext>
            </a:extLst>
          </p:cNvPr>
          <p:cNvPicPr>
            <a:picLocks noChangeAspect="1"/>
          </p:cNvPicPr>
          <p:nvPr/>
        </p:nvPicPr>
        <p:blipFill rotWithShape="1">
          <a:blip r:embed="rId2"/>
          <a:srcRect r="50000" b="33644"/>
          <a:stretch/>
        </p:blipFill>
        <p:spPr>
          <a:xfrm>
            <a:off x="1272070" y="1046322"/>
            <a:ext cx="5547182" cy="4569414"/>
          </a:xfrm>
          <a:prstGeom prst="rect">
            <a:avLst/>
          </a:prstGeom>
        </p:spPr>
      </p:pic>
      <p:sp>
        <p:nvSpPr>
          <p:cNvPr id="3" name="Rectangle 2">
            <a:extLst>
              <a:ext uri="{FF2B5EF4-FFF2-40B4-BE49-F238E27FC236}">
                <a16:creationId xmlns:a16="http://schemas.microsoft.com/office/drawing/2014/main" id="{A031EE4B-5842-EE84-BED0-525B6EDB837C}"/>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Let’s explore the genetic variability</a:t>
            </a:r>
          </a:p>
        </p:txBody>
      </p:sp>
      <p:sp>
        <p:nvSpPr>
          <p:cNvPr id="4" name="TextBox 3">
            <a:extLst>
              <a:ext uri="{FF2B5EF4-FFF2-40B4-BE49-F238E27FC236}">
                <a16:creationId xmlns:a16="http://schemas.microsoft.com/office/drawing/2014/main" id="{FB6DC0E5-64F3-AC14-5BC8-382EB8BE32A1}"/>
              </a:ext>
            </a:extLst>
          </p:cNvPr>
          <p:cNvSpPr txBox="1"/>
          <p:nvPr/>
        </p:nvSpPr>
        <p:spPr>
          <a:xfrm>
            <a:off x="7299902" y="2608746"/>
            <a:ext cx="4399006" cy="2308324"/>
          </a:xfrm>
          <a:prstGeom prst="rect">
            <a:avLst/>
          </a:prstGeom>
          <a:noFill/>
        </p:spPr>
        <p:txBody>
          <a:bodyPr wrap="square" rtlCol="0">
            <a:spAutoFit/>
          </a:bodyPr>
          <a:lstStyle/>
          <a:p>
            <a:r>
              <a:rPr lang="en-GB" sz="2400" i="1" dirty="0"/>
              <a:t>Escherichia coli </a:t>
            </a:r>
            <a:r>
              <a:rPr lang="en-GB" sz="2400" dirty="0"/>
              <a:t>is known to harbour a </a:t>
            </a:r>
            <a:r>
              <a:rPr lang="en-GB" sz="2400" b="1" dirty="0"/>
              <a:t>large genetic diversity</a:t>
            </a:r>
          </a:p>
          <a:p>
            <a:endParaRPr lang="en-GB" sz="2400" dirty="0"/>
          </a:p>
          <a:p>
            <a:r>
              <a:rPr lang="en-GB" sz="2400" dirty="0"/>
              <a:t>It is considered to be an </a:t>
            </a:r>
            <a:r>
              <a:rPr lang="en-GB" sz="2400" b="1" dirty="0"/>
              <a:t>open pangenome</a:t>
            </a:r>
            <a:endParaRPr lang="en-GB" sz="2400" dirty="0"/>
          </a:p>
          <a:p>
            <a:endParaRPr lang="en-GB" sz="2400" dirty="0"/>
          </a:p>
        </p:txBody>
      </p:sp>
      <p:sp>
        <p:nvSpPr>
          <p:cNvPr id="5" name="TextBox 4">
            <a:extLst>
              <a:ext uri="{FF2B5EF4-FFF2-40B4-BE49-F238E27FC236}">
                <a16:creationId xmlns:a16="http://schemas.microsoft.com/office/drawing/2014/main" id="{A3D1C487-5C41-DBAA-B805-7D274DA61A6C}"/>
              </a:ext>
            </a:extLst>
          </p:cNvPr>
          <p:cNvSpPr txBox="1"/>
          <p:nvPr/>
        </p:nvSpPr>
        <p:spPr>
          <a:xfrm>
            <a:off x="4754951" y="5503901"/>
            <a:ext cx="1974733" cy="307777"/>
          </a:xfrm>
          <a:prstGeom prst="rect">
            <a:avLst/>
          </a:prstGeom>
          <a:noFill/>
        </p:spPr>
        <p:txBody>
          <a:bodyPr wrap="square" rtlCol="0">
            <a:spAutoFit/>
          </a:bodyPr>
          <a:lstStyle/>
          <a:p>
            <a:r>
              <a:rPr lang="en-GB" sz="1400" dirty="0" err="1">
                <a:solidFill>
                  <a:schemeClr val="bg1">
                    <a:lumMod val="50000"/>
                  </a:schemeClr>
                </a:solidFill>
              </a:rPr>
              <a:t>Brockhurst</a:t>
            </a:r>
            <a:r>
              <a:rPr lang="en-GB" sz="1400" dirty="0">
                <a:solidFill>
                  <a:schemeClr val="bg1">
                    <a:lumMod val="50000"/>
                  </a:schemeClr>
                </a:solidFill>
              </a:rPr>
              <a:t> </a:t>
            </a:r>
            <a:r>
              <a:rPr lang="en-GB" sz="1400" i="1" dirty="0">
                <a:solidFill>
                  <a:schemeClr val="bg1">
                    <a:lumMod val="50000"/>
                  </a:schemeClr>
                </a:solidFill>
              </a:rPr>
              <a:t>et al</a:t>
            </a:r>
            <a:r>
              <a:rPr lang="en-GB" sz="1400" dirty="0">
                <a:solidFill>
                  <a:schemeClr val="bg1">
                    <a:lumMod val="50000"/>
                  </a:schemeClr>
                </a:solidFill>
              </a:rPr>
              <a:t>., 2019</a:t>
            </a:r>
            <a:endParaRPr lang="en-GB" dirty="0">
              <a:solidFill>
                <a:schemeClr val="bg1">
                  <a:lumMod val="50000"/>
                </a:schemeClr>
              </a:solidFill>
            </a:endParaRPr>
          </a:p>
        </p:txBody>
      </p:sp>
    </p:spTree>
    <p:extLst>
      <p:ext uri="{BB962C8B-B14F-4D97-AF65-F5344CB8AC3E}">
        <p14:creationId xmlns:p14="http://schemas.microsoft.com/office/powerpoint/2010/main" val="388325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B67D6A-1071-E98F-FA90-FF9C679D7D86}"/>
              </a:ext>
            </a:extLst>
          </p:cNvPr>
          <p:cNvSpPr txBox="1"/>
          <p:nvPr/>
        </p:nvSpPr>
        <p:spPr>
          <a:xfrm>
            <a:off x="415182" y="856579"/>
            <a:ext cx="6978074" cy="5170646"/>
          </a:xfrm>
          <a:prstGeom prst="rect">
            <a:avLst/>
          </a:prstGeom>
          <a:noFill/>
        </p:spPr>
        <p:txBody>
          <a:bodyPr wrap="square">
            <a:spAutoFit/>
          </a:bodyPr>
          <a:lstStyle/>
          <a:p>
            <a:pPr algn="l" rtl="0" fontAlgn="base"/>
            <a:r>
              <a:rPr lang="en-GB" sz="2400" b="1" dirty="0">
                <a:solidFill>
                  <a:srgbClr val="000000"/>
                </a:solidFill>
                <a:latin typeface="Calibri" panose="020F0502020204030204" pitchFamily="34" charset="0"/>
              </a:rPr>
              <a:t>Metformin </a:t>
            </a:r>
            <a:r>
              <a:rPr lang="en-GB" dirty="0">
                <a:solidFill>
                  <a:srgbClr val="000000"/>
                </a:solidFill>
                <a:latin typeface="Calibri" panose="020F0502020204030204" pitchFamily="34" charset="0"/>
              </a:rPr>
              <a:t>is an </a:t>
            </a:r>
            <a:r>
              <a:rPr lang="en-GB" b="1" dirty="0">
                <a:solidFill>
                  <a:srgbClr val="000000"/>
                </a:solidFill>
                <a:latin typeface="Calibri" panose="020F0502020204030204" pitchFamily="34" charset="0"/>
              </a:rPr>
              <a:t>interesting</a:t>
            </a:r>
            <a:r>
              <a:rPr lang="en-GB" dirty="0">
                <a:solidFill>
                  <a:srgbClr val="000000"/>
                </a:solidFill>
                <a:latin typeface="Calibri" panose="020F0502020204030204" pitchFamily="34" charset="0"/>
              </a:rPr>
              <a:t> drug</a:t>
            </a:r>
            <a:r>
              <a:rPr lang="en-GB" b="0" i="0" u="none" strike="noStrike" dirty="0">
                <a:solidFill>
                  <a:srgbClr val="000000"/>
                </a:solidFill>
                <a:effectLst/>
                <a:latin typeface="Calibri" panose="020F0502020204030204" pitchFamily="34" charset="0"/>
              </a:rPr>
              <a:t> </a:t>
            </a:r>
          </a:p>
          <a:p>
            <a:pPr fontAlgn="base">
              <a:buFont typeface="Arial" panose="020B0604020202020204" pitchFamily="34" charset="0"/>
              <a:buChar char="•"/>
            </a:pPr>
            <a:r>
              <a:rPr lang="en-GB" b="1" dirty="0">
                <a:solidFill>
                  <a:srgbClr val="000000"/>
                </a:solidFill>
                <a:latin typeface="Calibri" panose="020F0502020204030204" pitchFamily="34" charset="0"/>
              </a:rPr>
              <a:t>Type-2-diabetes </a:t>
            </a:r>
            <a:r>
              <a:rPr lang="en-GB" dirty="0">
                <a:solidFill>
                  <a:srgbClr val="000000"/>
                </a:solidFill>
                <a:latin typeface="Calibri" panose="020F0502020204030204" pitchFamily="34" charset="0"/>
              </a:rPr>
              <a:t>drug</a:t>
            </a:r>
            <a:r>
              <a:rPr lang="en-US" dirty="0">
                <a:solidFill>
                  <a:srgbClr val="000000"/>
                </a:solidFill>
                <a:latin typeface="Calibri" panose="020F0502020204030204" pitchFamily="34" charset="0"/>
              </a:rPr>
              <a:t>​</a:t>
            </a:r>
            <a:endParaRPr lang="en-US" dirty="0">
              <a:solidFill>
                <a:srgbClr val="000000"/>
              </a:solidFill>
              <a:latin typeface="Arial" panose="020B0604020202020204" pitchFamily="34" charset="0"/>
            </a:endParaRPr>
          </a:p>
          <a:p>
            <a:pPr lvl="1" fontAlgn="base">
              <a:buFont typeface="Arial" panose="020B0604020202020204" pitchFamily="34" charset="0"/>
              <a:buChar char="•"/>
            </a:pPr>
            <a:r>
              <a:rPr lang="en-GB" dirty="0">
                <a:solidFill>
                  <a:srgbClr val="000000"/>
                </a:solidFill>
                <a:latin typeface="Calibri" panose="020F0502020204030204" pitchFamily="34" charset="0"/>
              </a:rPr>
              <a:t> Causes microbial composition shift in patients (</a:t>
            </a:r>
            <a:r>
              <a:rPr lang="en-GB" dirty="0" err="1">
                <a:solidFill>
                  <a:srgbClr val="000000"/>
                </a:solidFill>
                <a:latin typeface="Calibri" panose="020F0502020204030204" pitchFamily="34" charset="0"/>
              </a:rPr>
              <a:t>Forslund</a:t>
            </a:r>
            <a:r>
              <a:rPr lang="en-GB" dirty="0">
                <a:solidFill>
                  <a:srgbClr val="000000"/>
                </a:solidFill>
                <a:latin typeface="Calibri" panose="020F0502020204030204" pitchFamily="34" charset="0"/>
              </a:rPr>
              <a:t> et al. 2015, Wu et al. 2017)​</a:t>
            </a:r>
            <a:endParaRPr lang="en-GB" dirty="0">
              <a:solidFill>
                <a:srgbClr val="000000"/>
              </a:solidFill>
              <a:latin typeface="Arial" panose="020B0604020202020204" pitchFamily="34" charset="0"/>
            </a:endParaRPr>
          </a:p>
          <a:p>
            <a:pPr lvl="2" fontAlgn="base">
              <a:buFont typeface="Arial" panose="020B0604020202020204" pitchFamily="34" charset="0"/>
              <a:buChar char="•"/>
            </a:pPr>
            <a:r>
              <a:rPr lang="en-GB" b="1" dirty="0">
                <a:solidFill>
                  <a:srgbClr val="000000"/>
                </a:solidFill>
                <a:latin typeface="Calibri" panose="020F0502020204030204" pitchFamily="34" charset="0"/>
              </a:rPr>
              <a:t> ↑</a:t>
            </a:r>
            <a:r>
              <a:rPr lang="en-GB" dirty="0">
                <a:solidFill>
                  <a:srgbClr val="000000"/>
                </a:solidFill>
                <a:latin typeface="Calibri" panose="020F0502020204030204" pitchFamily="34" charset="0"/>
              </a:rPr>
              <a:t> </a:t>
            </a:r>
            <a:r>
              <a:rPr lang="en-GB" i="1" dirty="0">
                <a:solidFill>
                  <a:srgbClr val="000000"/>
                </a:solidFill>
                <a:latin typeface="Calibri" panose="020F0502020204030204" pitchFamily="34" charset="0"/>
              </a:rPr>
              <a:t>Escherichia coli</a:t>
            </a:r>
            <a:r>
              <a:rPr lang="en-GB" dirty="0">
                <a:solidFill>
                  <a:srgbClr val="000000"/>
                </a:solidFill>
                <a:latin typeface="Calibri" panose="020F0502020204030204" pitchFamily="34" charset="0"/>
              </a:rPr>
              <a:t>​</a:t>
            </a:r>
            <a:endParaRPr lang="en-GB" dirty="0">
              <a:solidFill>
                <a:srgbClr val="000000"/>
              </a:solidFill>
              <a:latin typeface="Arial" panose="020B0604020202020204" pitchFamily="34" charset="0"/>
            </a:endParaRPr>
          </a:p>
          <a:p>
            <a:pPr lvl="2" fontAlgn="base"/>
            <a:r>
              <a:rPr lang="en-GB" b="0" i="0" u="none" strike="noStrike"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Widespread usage &gt; high doses</a:t>
            </a:r>
            <a:r>
              <a:rPr lang="en-US" b="0" i="0" dirty="0">
                <a:solidFill>
                  <a:srgbClr val="000000"/>
                </a:solidFill>
                <a:effectLst/>
                <a:latin typeface="Calibri" panose="020F0502020204030204" pitchFamily="34" charset="0"/>
              </a:rPr>
              <a:t>​</a:t>
            </a:r>
          </a:p>
          <a:p>
            <a:pPr algn="l" rtl="0" fontAlgn="base"/>
            <a:endParaRPr lang="en-US" b="0" i="0" dirty="0">
              <a:solidFill>
                <a:srgbClr val="000000"/>
              </a:solidFill>
              <a:effectLst/>
              <a:latin typeface="Arial" panose="020B0604020202020204" pitchFamily="34" charset="0"/>
            </a:endParaRPr>
          </a:p>
          <a:p>
            <a:pPr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Longevity!</a:t>
            </a:r>
            <a:r>
              <a:rPr lang="en-US" b="0" i="0" dirty="0">
                <a:solidFill>
                  <a:srgbClr val="000000"/>
                </a:solidFill>
                <a:effectLst/>
                <a:latin typeface="Calibri" panose="020F0502020204030204" pitchFamily="34" charset="0"/>
              </a:rPr>
              <a:t>​</a:t>
            </a:r>
            <a:endParaRPr lang="en-US" dirty="0">
              <a:solidFill>
                <a:srgbClr val="000000"/>
              </a:solidFill>
              <a:latin typeface="Arial" panose="020B0604020202020204" pitchFamily="34" charset="0"/>
            </a:endParaRPr>
          </a:p>
          <a:p>
            <a:pPr algn="l" rtl="0" fontAlgn="base"/>
            <a:r>
              <a:rPr lang="en-GB" b="0" i="0" dirty="0">
                <a:solidFill>
                  <a:srgbClr val="000000"/>
                </a:solidFill>
                <a:effectLst/>
                <a:latin typeface="Calibri" panose="020F0502020204030204" pitchFamily="34" charset="0"/>
              </a:rPr>
              <a:t>​</a:t>
            </a:r>
            <a:endParaRPr lang="en-GB"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Metformin increases </a:t>
            </a:r>
            <a:r>
              <a:rPr lang="en-GB" b="0" i="1" u="none" strike="noStrike" dirty="0">
                <a:solidFill>
                  <a:srgbClr val="000000"/>
                </a:solidFill>
                <a:effectLst/>
                <a:latin typeface="Calibri" panose="020F0502020204030204" pitchFamily="34" charset="0"/>
              </a:rPr>
              <a:t>Caenorhabditis elegans </a:t>
            </a:r>
            <a:r>
              <a:rPr lang="en-GB" b="0" i="0" u="none" strike="noStrike" dirty="0">
                <a:solidFill>
                  <a:srgbClr val="000000"/>
                </a:solidFill>
                <a:effectLst/>
                <a:latin typeface="Calibri" panose="020F0502020204030204" pitchFamily="34" charset="0"/>
              </a:rPr>
              <a:t>lifespan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Dose- and </a:t>
            </a:r>
            <a:r>
              <a:rPr lang="en-GB" b="1" i="0" u="none" strike="noStrike" dirty="0">
                <a:solidFill>
                  <a:srgbClr val="000000"/>
                </a:solidFill>
                <a:effectLst/>
                <a:latin typeface="Calibri" panose="020F0502020204030204" pitchFamily="34" charset="0"/>
              </a:rPr>
              <a:t>Microbe-dependent  </a:t>
            </a:r>
            <a:r>
              <a:rPr lang="en-GB" b="0" i="0" u="none" strike="noStrike" dirty="0">
                <a:solidFill>
                  <a:srgbClr val="000000"/>
                </a:solidFill>
                <a:effectLst/>
                <a:latin typeface="Calibri" panose="020F0502020204030204" pitchFamily="34" charset="0"/>
              </a:rPr>
              <a:t>(</a:t>
            </a:r>
            <a:r>
              <a:rPr lang="en-GB" b="0" i="0" u="none" strike="noStrike" dirty="0" err="1">
                <a:solidFill>
                  <a:srgbClr val="000000"/>
                </a:solidFill>
                <a:effectLst/>
                <a:latin typeface="Calibri" panose="020F0502020204030204" pitchFamily="34" charset="0"/>
              </a:rPr>
              <a:t>Cabreiro</a:t>
            </a:r>
            <a:r>
              <a:rPr lang="en-GB" b="0" i="0" u="none" strike="noStrike" dirty="0">
                <a:solidFill>
                  <a:srgbClr val="000000"/>
                </a:solidFill>
                <a:effectLst/>
                <a:latin typeface="Calibri" panose="020F0502020204030204" pitchFamily="34" charset="0"/>
              </a:rPr>
              <a:t> et al. 2013)</a:t>
            </a:r>
            <a:r>
              <a:rPr lang="en-US" b="0" i="0" dirty="0">
                <a:solidFill>
                  <a:srgbClr val="000000"/>
                </a:solidFill>
                <a:effectLst/>
                <a:latin typeface="Calibri" panose="020F0502020204030204" pitchFamily="34" charset="0"/>
              </a:rPr>
              <a:t>​</a:t>
            </a:r>
          </a:p>
          <a:p>
            <a:pPr lvl="1" fontAlgn="base"/>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a:t>
            </a:r>
            <a:r>
              <a:rPr lang="en-GB" b="1" i="0" u="none" strike="noStrike" dirty="0">
                <a:solidFill>
                  <a:srgbClr val="000000"/>
                </a:solidFill>
                <a:effectLst/>
                <a:latin typeface="Calibri" panose="020F0502020204030204" pitchFamily="34" charset="0"/>
              </a:rPr>
              <a:t>Metformin effects </a:t>
            </a:r>
            <a:r>
              <a:rPr lang="en-GB" b="0" i="0" u="none" strike="noStrike" dirty="0">
                <a:solidFill>
                  <a:srgbClr val="000000"/>
                </a:solidFill>
                <a:effectLst/>
                <a:latin typeface="Calibri" panose="020F0502020204030204" pitchFamily="34" charset="0"/>
              </a:rPr>
              <a:t>in </a:t>
            </a:r>
            <a:r>
              <a:rPr lang="en-GB" b="0" i="1" u="none" strike="noStrike" dirty="0">
                <a:solidFill>
                  <a:srgbClr val="000000"/>
                </a:solidFill>
                <a:effectLst/>
                <a:latin typeface="Calibri" panose="020F0502020204030204" pitchFamily="34" charset="0"/>
              </a:rPr>
              <a:t>C. elegans </a:t>
            </a:r>
            <a:r>
              <a:rPr lang="en-GB" b="0" u="none" strike="noStrike" dirty="0">
                <a:solidFill>
                  <a:srgbClr val="000000"/>
                </a:solidFill>
                <a:effectLst/>
                <a:latin typeface="Calibri" panose="020F0502020204030204" pitchFamily="34" charset="0"/>
              </a:rPr>
              <a:t>are</a:t>
            </a:r>
            <a:r>
              <a:rPr lang="en-GB" b="0" i="0" u="none" strike="noStrike" dirty="0">
                <a:solidFill>
                  <a:srgbClr val="000000"/>
                </a:solidFill>
                <a:effectLst/>
                <a:latin typeface="Calibri" panose="020F0502020204030204" pitchFamily="34" charset="0"/>
              </a:rPr>
              <a:t> </a:t>
            </a:r>
            <a:r>
              <a:rPr lang="en-GB" b="1" i="0" u="none" strike="noStrike" dirty="0">
                <a:solidFill>
                  <a:srgbClr val="000000"/>
                </a:solidFill>
                <a:effectLst/>
                <a:latin typeface="Calibri" panose="020F0502020204030204" pitchFamily="34" charset="0"/>
              </a:rPr>
              <a:t>microbe </a:t>
            </a:r>
            <a:r>
              <a:rPr lang="en-GB" b="0" i="0" u="none" strike="noStrike" dirty="0">
                <a:solidFill>
                  <a:srgbClr val="000000"/>
                </a:solidFill>
                <a:effectLst/>
                <a:latin typeface="Calibri" panose="020F0502020204030204" pitchFamily="34" charset="0"/>
              </a:rPr>
              <a:t>and </a:t>
            </a:r>
            <a:r>
              <a:rPr lang="en-GB" b="1" i="0" u="none" strike="noStrike" dirty="0">
                <a:solidFill>
                  <a:srgbClr val="000000"/>
                </a:solidFill>
                <a:effectLst/>
                <a:latin typeface="Calibri" panose="020F0502020204030204" pitchFamily="34" charset="0"/>
              </a:rPr>
              <a:t>nutrient </a:t>
            </a:r>
            <a:r>
              <a:rPr lang="en-GB" b="0" i="0" u="none" strike="noStrike" dirty="0">
                <a:solidFill>
                  <a:srgbClr val="000000"/>
                </a:solidFill>
                <a:effectLst/>
                <a:latin typeface="Calibri" panose="020F0502020204030204" pitchFamily="34" charset="0"/>
              </a:rPr>
              <a:t>dependent (</a:t>
            </a:r>
            <a:r>
              <a:rPr lang="en-GB" b="0" i="0" u="none" strike="noStrike" dirty="0" err="1">
                <a:solidFill>
                  <a:srgbClr val="000000"/>
                </a:solidFill>
                <a:effectLst/>
                <a:latin typeface="Calibri" panose="020F0502020204030204" pitchFamily="34" charset="0"/>
              </a:rPr>
              <a:t>Cabreiro</a:t>
            </a:r>
            <a:r>
              <a:rPr lang="en-GB" b="0" i="0" u="none" strike="noStrike" dirty="0">
                <a:solidFill>
                  <a:srgbClr val="000000"/>
                </a:solidFill>
                <a:effectLst/>
                <a:latin typeface="Calibri" panose="020F0502020204030204" pitchFamily="34" charset="0"/>
              </a:rPr>
              <a:t> et al. 2013, Pryor et al. 2019)</a:t>
            </a:r>
            <a:r>
              <a:rPr lang="en-US" b="0" i="0" dirty="0">
                <a:solidFill>
                  <a:srgbClr val="000000"/>
                </a:solidFill>
                <a:effectLst/>
                <a:latin typeface="Calibri" panose="020F0502020204030204" pitchFamily="34" charset="0"/>
              </a:rPr>
              <a:t>​</a:t>
            </a:r>
            <a:endParaRPr lang="en-US" dirty="0">
              <a:solidFill>
                <a:srgbClr val="000000"/>
              </a:solidFill>
              <a:latin typeface="Calibri" panose="020F0502020204030204" pitchFamily="34" charset="0"/>
            </a:endParaRPr>
          </a:p>
          <a:p>
            <a:pPr lvl="1"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Dietary restriction </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2"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a:t>
            </a:r>
            <a:r>
              <a:rPr lang="en-GB" b="1" i="0" u="none" strike="noStrike" dirty="0" err="1">
                <a:solidFill>
                  <a:srgbClr val="000000"/>
                </a:solidFill>
                <a:effectLst/>
                <a:latin typeface="Calibri" panose="020F0502020204030204" pitchFamily="34" charset="0"/>
              </a:rPr>
              <a:t>Crp</a:t>
            </a:r>
            <a:r>
              <a:rPr lang="en-GB" b="0" i="0" u="none" strike="noStrike" dirty="0">
                <a:solidFill>
                  <a:srgbClr val="000000"/>
                </a:solidFill>
                <a:effectLst/>
                <a:latin typeface="Calibri" panose="020F0502020204030204" pitchFamily="34" charset="0"/>
              </a:rPr>
              <a:t> = transcriptional regulator of metformin effects in bacteria</a:t>
            </a:r>
            <a:endParaRPr lang="en-US" b="0" i="0" dirty="0">
              <a:solidFill>
                <a:srgbClr val="000000"/>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B2564590-CE49-6A45-B76F-6525D2CB1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455" y="856579"/>
            <a:ext cx="4099730" cy="238775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17159FE-C15E-2B28-0601-36B8F9B5BD4C}"/>
              </a:ext>
            </a:extLst>
          </p:cNvPr>
          <p:cNvSpPr txBox="1"/>
          <p:nvPr/>
        </p:nvSpPr>
        <p:spPr>
          <a:xfrm>
            <a:off x="7950456" y="3244334"/>
            <a:ext cx="3417848" cy="338554"/>
          </a:xfrm>
          <a:prstGeom prst="rect">
            <a:avLst/>
          </a:prstGeom>
          <a:noFill/>
        </p:spPr>
        <p:txBody>
          <a:bodyPr wrap="square">
            <a:spAutoFit/>
          </a:bodyPr>
          <a:lstStyle/>
          <a:p>
            <a:r>
              <a:rPr lang="nl-NL" sz="1600" b="0" i="0" u="none" strike="noStrike" dirty="0" err="1">
                <a:solidFill>
                  <a:schemeClr val="bg1">
                    <a:lumMod val="50000"/>
                  </a:schemeClr>
                </a:solidFill>
                <a:effectLst/>
                <a:latin typeface="Calibri" panose="020F0502020204030204" pitchFamily="34" charset="0"/>
              </a:rPr>
              <a:t>Ambrosio</a:t>
            </a:r>
            <a:r>
              <a:rPr lang="nl-NL" sz="1600" b="0" i="0" u="none" strike="noStrike" dirty="0">
                <a:solidFill>
                  <a:schemeClr val="bg1">
                    <a:lumMod val="50000"/>
                  </a:schemeClr>
                </a:solidFill>
                <a:effectLst/>
                <a:latin typeface="Calibri" panose="020F0502020204030204" pitchFamily="34" charset="0"/>
              </a:rPr>
              <a:t>-Albuquerque </a:t>
            </a:r>
            <a:r>
              <a:rPr lang="nl-NL" sz="1600" b="0" i="1" u="none" strike="noStrike" dirty="0">
                <a:solidFill>
                  <a:schemeClr val="bg1">
                    <a:lumMod val="50000"/>
                  </a:schemeClr>
                </a:solidFill>
                <a:effectLst/>
                <a:latin typeface="Calibri" panose="020F0502020204030204" pitchFamily="34" charset="0"/>
              </a:rPr>
              <a:t>et al.</a:t>
            </a:r>
            <a:r>
              <a:rPr lang="nl-NL" sz="1600" b="0" i="0" u="none" strike="noStrike" dirty="0">
                <a:solidFill>
                  <a:schemeClr val="bg1">
                    <a:lumMod val="50000"/>
                  </a:schemeClr>
                </a:solidFill>
                <a:effectLst/>
                <a:latin typeface="Calibri" panose="020F0502020204030204" pitchFamily="34" charset="0"/>
              </a:rPr>
              <a:t> 2021</a:t>
            </a:r>
            <a:r>
              <a:rPr lang="nl-NL" sz="1600" b="0" i="0" dirty="0">
                <a:solidFill>
                  <a:schemeClr val="bg1">
                    <a:lumMod val="50000"/>
                  </a:schemeClr>
                </a:solidFill>
                <a:effectLst/>
                <a:latin typeface="Calibri" panose="020F0502020204030204" pitchFamily="34" charset="0"/>
              </a:rPr>
              <a:t>​</a:t>
            </a:r>
            <a:endParaRPr lang="en-US" sz="1600" dirty="0">
              <a:solidFill>
                <a:schemeClr val="bg1">
                  <a:lumMod val="50000"/>
                </a:schemeClr>
              </a:solidFill>
            </a:endParaRPr>
          </a:p>
        </p:txBody>
      </p:sp>
      <p:sp>
        <p:nvSpPr>
          <p:cNvPr id="19" name="Rectangle 18">
            <a:extLst>
              <a:ext uri="{FF2B5EF4-FFF2-40B4-BE49-F238E27FC236}">
                <a16:creationId xmlns:a16="http://schemas.microsoft.com/office/drawing/2014/main" id="{2290D531-3A48-B7C5-3F39-F4598448F0EF}"/>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Introduction – </a:t>
            </a:r>
            <a:r>
              <a:rPr lang="en-GB" b="1" dirty="0">
                <a:solidFill>
                  <a:srgbClr val="000000"/>
                </a:solidFill>
                <a:latin typeface="Calibri Light" panose="020F0502020204030204" pitchFamily="34" charset="0"/>
              </a:rPr>
              <a:t>Metformin effects on host physiology are influenced by gut microbes ​</a:t>
            </a:r>
            <a:endParaRPr lang="en-US" b="1" dirty="0"/>
          </a:p>
        </p:txBody>
      </p:sp>
      <p:pic>
        <p:nvPicPr>
          <p:cNvPr id="20" name="Picture 2">
            <a:extLst>
              <a:ext uri="{FF2B5EF4-FFF2-40B4-BE49-F238E27FC236}">
                <a16:creationId xmlns:a16="http://schemas.microsoft.com/office/drawing/2014/main" id="{93193AC5-A085-0D66-CD50-42D890255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1455" y="3613667"/>
            <a:ext cx="3543610" cy="25959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32AF834-36B7-B1D6-2073-E911A7A76476}"/>
              </a:ext>
            </a:extLst>
          </p:cNvPr>
          <p:cNvSpPr txBox="1"/>
          <p:nvPr/>
        </p:nvSpPr>
        <p:spPr>
          <a:xfrm>
            <a:off x="7868272" y="6081672"/>
            <a:ext cx="3049858" cy="615553"/>
          </a:xfrm>
          <a:prstGeom prst="rect">
            <a:avLst/>
          </a:prstGeom>
          <a:noFill/>
        </p:spPr>
        <p:txBody>
          <a:bodyPr wrap="square">
            <a:spAutoFit/>
          </a:bodyPr>
          <a:lstStyle/>
          <a:p>
            <a:pPr algn="l" rtl="0" fontAlgn="base"/>
            <a:r>
              <a:rPr lang="en-GB" b="0" i="0" u="none" strike="noStrike" dirty="0">
                <a:solidFill>
                  <a:srgbClr val="000000"/>
                </a:solidFill>
                <a:effectLst/>
                <a:latin typeface="Calibri" panose="020F0502020204030204" pitchFamily="34" charset="0"/>
              </a:rPr>
              <a:t>MR = Metformin Resistant</a:t>
            </a:r>
            <a:r>
              <a:rPr lang="en-US" b="0" i="0" dirty="0">
                <a:solidFill>
                  <a:srgbClr val="000000"/>
                </a:solidFill>
                <a:effectLst/>
                <a:latin typeface="Calibri" panose="020F0502020204030204" pitchFamily="34" charset="0"/>
              </a:rPr>
              <a:t>​</a:t>
            </a:r>
            <a:endParaRPr lang="en-US" dirty="0">
              <a:solidFill>
                <a:srgbClr val="000000"/>
              </a:solidFill>
              <a:latin typeface="Segoe UI" panose="020B0502040204020203" pitchFamily="34" charset="0"/>
            </a:endParaRPr>
          </a:p>
          <a:p>
            <a:pPr algn="l" rtl="0" fontAlgn="base"/>
            <a:r>
              <a:rPr lang="en-GB" sz="1600" b="0" i="0" u="none" strike="noStrike" dirty="0">
                <a:solidFill>
                  <a:schemeClr val="bg1">
                    <a:lumMod val="50000"/>
                  </a:schemeClr>
                </a:solidFill>
                <a:effectLst/>
                <a:latin typeface="Calibri" panose="020F0502020204030204" pitchFamily="34" charset="0"/>
              </a:rPr>
              <a:t>Pryor &amp; </a:t>
            </a:r>
            <a:r>
              <a:rPr lang="en-GB" sz="1600" b="0" i="0" u="none" strike="noStrike" dirty="0" err="1">
                <a:solidFill>
                  <a:schemeClr val="bg1">
                    <a:lumMod val="50000"/>
                  </a:schemeClr>
                </a:solidFill>
                <a:effectLst/>
                <a:latin typeface="Calibri" panose="020F0502020204030204" pitchFamily="34" charset="0"/>
              </a:rPr>
              <a:t>Norvaias</a:t>
            </a:r>
            <a:r>
              <a:rPr lang="en-GB" sz="1600" b="0" i="0" u="none" strike="noStrike" dirty="0">
                <a:solidFill>
                  <a:schemeClr val="bg1">
                    <a:lumMod val="50000"/>
                  </a:schemeClr>
                </a:solidFill>
                <a:effectLst/>
                <a:latin typeface="Calibri" panose="020F0502020204030204" pitchFamily="34" charset="0"/>
              </a:rPr>
              <a:t> </a:t>
            </a:r>
            <a:r>
              <a:rPr lang="en-GB" sz="1600" b="0" i="1" u="none" strike="noStrike" dirty="0">
                <a:solidFill>
                  <a:schemeClr val="bg1">
                    <a:lumMod val="50000"/>
                  </a:schemeClr>
                </a:solidFill>
                <a:effectLst/>
                <a:latin typeface="Calibri" panose="020F0502020204030204" pitchFamily="34" charset="0"/>
              </a:rPr>
              <a:t>et al. </a:t>
            </a:r>
            <a:r>
              <a:rPr lang="en-GB" sz="1600" b="0" i="0" u="none" strike="noStrike" dirty="0">
                <a:solidFill>
                  <a:schemeClr val="bg1">
                    <a:lumMod val="50000"/>
                  </a:schemeClr>
                </a:solidFill>
                <a:effectLst/>
                <a:latin typeface="Calibri" panose="020F0502020204030204" pitchFamily="34" charset="0"/>
              </a:rPr>
              <a:t>2019 </a:t>
            </a:r>
            <a:endParaRPr lang="en-US" sz="1600" b="0" i="0" dirty="0">
              <a:solidFill>
                <a:schemeClr val="bg1">
                  <a:lumMod val="50000"/>
                </a:schemeClr>
              </a:solidFill>
              <a:effectLst/>
              <a:latin typeface="Segoe UI" panose="020B0502040204020203" pitchFamily="34" charset="0"/>
            </a:endParaRPr>
          </a:p>
        </p:txBody>
      </p:sp>
    </p:spTree>
    <p:extLst>
      <p:ext uri="{BB962C8B-B14F-4D97-AF65-F5344CB8AC3E}">
        <p14:creationId xmlns:p14="http://schemas.microsoft.com/office/powerpoint/2010/main" val="2207510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BF7C5F66-EB1E-41F9-AA6A-14371CB02237}"/>
              </a:ext>
            </a:extLst>
          </p:cNvPr>
          <p:cNvGraphicFramePr>
            <a:graphicFrameLocks/>
          </p:cNvGraphicFramePr>
          <p:nvPr>
            <p:extLst>
              <p:ext uri="{D42A27DB-BD31-4B8C-83A1-F6EECF244321}">
                <p14:modId xmlns:p14="http://schemas.microsoft.com/office/powerpoint/2010/main" val="2880258661"/>
              </p:ext>
            </p:extLst>
          </p:nvPr>
        </p:nvGraphicFramePr>
        <p:xfrm>
          <a:off x="742663" y="606231"/>
          <a:ext cx="4346010" cy="44079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Table 10">
            <a:extLst>
              <a:ext uri="{FF2B5EF4-FFF2-40B4-BE49-F238E27FC236}">
                <a16:creationId xmlns:a16="http://schemas.microsoft.com/office/drawing/2014/main" id="{B6AEDCE1-E344-4578-949C-8B61384175D4}"/>
              </a:ext>
            </a:extLst>
          </p:cNvPr>
          <p:cNvGraphicFramePr>
            <a:graphicFrameLocks noGrp="1"/>
          </p:cNvGraphicFramePr>
          <p:nvPr>
            <p:extLst>
              <p:ext uri="{D42A27DB-BD31-4B8C-83A1-F6EECF244321}">
                <p14:modId xmlns:p14="http://schemas.microsoft.com/office/powerpoint/2010/main" val="1152911600"/>
              </p:ext>
            </p:extLst>
          </p:nvPr>
        </p:nvGraphicFramePr>
        <p:xfrm>
          <a:off x="707628" y="5014148"/>
          <a:ext cx="5030232" cy="1720712"/>
        </p:xfrm>
        <a:graphic>
          <a:graphicData uri="http://schemas.openxmlformats.org/drawingml/2006/table">
            <a:tbl>
              <a:tblPr/>
              <a:tblGrid>
                <a:gridCol w="1665414">
                  <a:extLst>
                    <a:ext uri="{9D8B030D-6E8A-4147-A177-3AD203B41FA5}">
                      <a16:colId xmlns:a16="http://schemas.microsoft.com/office/drawing/2014/main" val="4269922168"/>
                    </a:ext>
                  </a:extLst>
                </a:gridCol>
                <a:gridCol w="2549105">
                  <a:extLst>
                    <a:ext uri="{9D8B030D-6E8A-4147-A177-3AD203B41FA5}">
                      <a16:colId xmlns:a16="http://schemas.microsoft.com/office/drawing/2014/main" val="4070132921"/>
                    </a:ext>
                  </a:extLst>
                </a:gridCol>
                <a:gridCol w="815713">
                  <a:extLst>
                    <a:ext uri="{9D8B030D-6E8A-4147-A177-3AD203B41FA5}">
                      <a16:colId xmlns:a16="http://schemas.microsoft.com/office/drawing/2014/main" val="3513777388"/>
                    </a:ext>
                  </a:extLst>
                </a:gridCol>
              </a:tblGrid>
              <a:tr h="268955">
                <a:tc>
                  <a:txBody>
                    <a:bodyPr/>
                    <a:lstStyle/>
                    <a:p>
                      <a:pPr algn="l" fontAlgn="b"/>
                      <a:r>
                        <a:rPr lang="en-GB" sz="1600" b="1" i="0" u="none" strike="noStrike">
                          <a:solidFill>
                            <a:srgbClr val="000000"/>
                          </a:solidFill>
                          <a:effectLst/>
                          <a:latin typeface="Calibri" panose="020F0502020204030204" pitchFamily="34" charset="0"/>
                        </a:rPr>
                        <a:t>Category</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600" b="1" i="0" u="none" strike="noStrike">
                          <a:solidFill>
                            <a:srgbClr val="000000"/>
                          </a:solidFill>
                          <a:effectLst/>
                          <a:latin typeface="Calibri" panose="020F0502020204030204" pitchFamily="34" charset="0"/>
                        </a:rPr>
                        <a:t>Description</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GB" sz="1600" b="1" i="0" u="none" strike="noStrike" dirty="0">
                          <a:solidFill>
                            <a:srgbClr val="000000"/>
                          </a:solidFill>
                          <a:effectLst/>
                          <a:latin typeface="Calibri" panose="020F0502020204030204" pitchFamily="34" charset="0"/>
                        </a:rPr>
                        <a:t>Genes</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4912397"/>
                  </a:ext>
                </a:extLst>
              </a:tr>
              <a:tr h="269118">
                <a:tc>
                  <a:txBody>
                    <a:bodyPr/>
                    <a:lstStyle/>
                    <a:p>
                      <a:pPr algn="l" fontAlgn="b"/>
                      <a:r>
                        <a:rPr lang="en-GB" sz="1600" b="0" i="0" u="none" strike="noStrike">
                          <a:solidFill>
                            <a:srgbClr val="000000"/>
                          </a:solidFill>
                          <a:effectLst/>
                          <a:latin typeface="Calibri" panose="020F0502020204030204" pitchFamily="34" charset="0"/>
                        </a:rPr>
                        <a:t>Core genes</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GB" sz="1600" b="0" i="0" u="none" strike="noStrike" dirty="0">
                          <a:solidFill>
                            <a:srgbClr val="000000"/>
                          </a:solidFill>
                          <a:effectLst/>
                          <a:latin typeface="Calibri" panose="020F0502020204030204" pitchFamily="34" charset="0"/>
                        </a:rPr>
                        <a:t>(99% &lt;= strains &lt;= 100%)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600" b="0" i="0" u="none" strike="noStrike">
                          <a:solidFill>
                            <a:srgbClr val="000000"/>
                          </a:solidFill>
                          <a:effectLst/>
                          <a:latin typeface="Calibri" panose="020F0502020204030204" pitchFamily="34" charset="0"/>
                        </a:rPr>
                        <a:t>2774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17056219"/>
                  </a:ext>
                </a:extLst>
              </a:tr>
              <a:tr h="269118">
                <a:tc>
                  <a:txBody>
                    <a:bodyPr/>
                    <a:lstStyle/>
                    <a:p>
                      <a:pPr algn="l" fontAlgn="b"/>
                      <a:r>
                        <a:rPr lang="en-GB" sz="1600" b="0" i="0" u="none" strike="noStrike">
                          <a:solidFill>
                            <a:srgbClr val="000000"/>
                          </a:solidFill>
                          <a:effectLst/>
                          <a:latin typeface="Calibri" panose="020F0502020204030204" pitchFamily="34" charset="0"/>
                        </a:rPr>
                        <a:t>Soft core genes</a:t>
                      </a:r>
                    </a:p>
                  </a:txBody>
                  <a:tcPr marL="9525" marR="9525" marT="9525" marB="0" anchor="b">
                    <a:lnL>
                      <a:noFill/>
                    </a:lnL>
                    <a:lnR>
                      <a:noFill/>
                    </a:lnR>
                    <a:lnT>
                      <a:noFill/>
                    </a:lnT>
                    <a:lnB>
                      <a:noFill/>
                    </a:lnB>
                  </a:tcPr>
                </a:tc>
                <a:tc>
                  <a:txBody>
                    <a:bodyPr/>
                    <a:lstStyle/>
                    <a:p>
                      <a:pPr algn="l" fontAlgn="b"/>
                      <a:r>
                        <a:rPr lang="en-GB" sz="1600" b="0" i="0" u="none" strike="noStrike">
                          <a:solidFill>
                            <a:srgbClr val="000000"/>
                          </a:solidFill>
                          <a:effectLst/>
                          <a:latin typeface="Calibri" panose="020F0502020204030204" pitchFamily="34" charset="0"/>
                        </a:rPr>
                        <a:t>(95% &lt;= strains &lt; 99%)</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effectLst/>
                          <a:latin typeface="Calibri" panose="020F0502020204030204" pitchFamily="34" charset="0"/>
                        </a:rPr>
                        <a:t>430</a:t>
                      </a:r>
                    </a:p>
                  </a:txBody>
                  <a:tcPr marL="9525" marR="9525" marT="9525" marB="0" anchor="b">
                    <a:lnL>
                      <a:noFill/>
                    </a:lnL>
                    <a:lnR>
                      <a:noFill/>
                    </a:lnR>
                    <a:lnT>
                      <a:noFill/>
                    </a:lnT>
                    <a:lnB>
                      <a:noFill/>
                    </a:lnB>
                  </a:tcPr>
                </a:tc>
                <a:extLst>
                  <a:ext uri="{0D108BD9-81ED-4DB2-BD59-A6C34878D82A}">
                    <a16:rowId xmlns:a16="http://schemas.microsoft.com/office/drawing/2014/main" val="142568996"/>
                  </a:ext>
                </a:extLst>
              </a:tr>
              <a:tr h="269118">
                <a:tc>
                  <a:txBody>
                    <a:bodyPr/>
                    <a:lstStyle/>
                    <a:p>
                      <a:pPr algn="l" fontAlgn="b"/>
                      <a:r>
                        <a:rPr lang="en-GB" sz="1600" b="0" i="0" u="none" strike="noStrike">
                          <a:solidFill>
                            <a:srgbClr val="000000"/>
                          </a:solidFill>
                          <a:effectLst/>
                          <a:latin typeface="Calibri" panose="020F0502020204030204" pitchFamily="34" charset="0"/>
                        </a:rPr>
                        <a:t>Shell genes</a:t>
                      </a:r>
                    </a:p>
                  </a:txBody>
                  <a:tcPr marL="9525" marR="9525" marT="9525" marB="0" anchor="b">
                    <a:lnL>
                      <a:noFill/>
                    </a:lnL>
                    <a:lnR>
                      <a:noFill/>
                    </a:lnR>
                    <a:lnT>
                      <a:noFill/>
                    </a:lnT>
                    <a:lnB>
                      <a:noFill/>
                    </a:lnB>
                  </a:tcPr>
                </a:tc>
                <a:tc>
                  <a:txBody>
                    <a:bodyPr/>
                    <a:lstStyle/>
                    <a:p>
                      <a:pPr algn="l" fontAlgn="b"/>
                      <a:r>
                        <a:rPr lang="en-GB" sz="1600" b="0" i="0" u="none" strike="noStrike">
                          <a:solidFill>
                            <a:srgbClr val="000000"/>
                          </a:solidFill>
                          <a:effectLst/>
                          <a:latin typeface="Calibri" panose="020F0502020204030204" pitchFamily="34" charset="0"/>
                        </a:rPr>
                        <a:t>(15% &lt;= strains &lt; 95%)</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effectLst/>
                          <a:latin typeface="Calibri" panose="020F0502020204030204" pitchFamily="34" charset="0"/>
                        </a:rPr>
                        <a:t>2553</a:t>
                      </a:r>
                    </a:p>
                  </a:txBody>
                  <a:tcPr marL="9525" marR="9525" marT="9525" marB="0" anchor="b">
                    <a:lnL>
                      <a:noFill/>
                    </a:lnL>
                    <a:lnR>
                      <a:noFill/>
                    </a:lnR>
                    <a:lnT>
                      <a:noFill/>
                    </a:lnT>
                    <a:lnB>
                      <a:noFill/>
                    </a:lnB>
                  </a:tcPr>
                </a:tc>
                <a:extLst>
                  <a:ext uri="{0D108BD9-81ED-4DB2-BD59-A6C34878D82A}">
                    <a16:rowId xmlns:a16="http://schemas.microsoft.com/office/drawing/2014/main" val="2542472593"/>
                  </a:ext>
                </a:extLst>
              </a:tr>
              <a:tr h="269118">
                <a:tc>
                  <a:txBody>
                    <a:bodyPr/>
                    <a:lstStyle/>
                    <a:p>
                      <a:pPr algn="l" fontAlgn="b"/>
                      <a:r>
                        <a:rPr lang="en-GB" sz="1600" b="0" i="0" u="none" strike="noStrike">
                          <a:solidFill>
                            <a:srgbClr val="000000"/>
                          </a:solidFill>
                          <a:effectLst/>
                          <a:latin typeface="Calibri" panose="020F0502020204030204" pitchFamily="34" charset="0"/>
                        </a:rPr>
                        <a:t>Cloud genes</a:t>
                      </a:r>
                    </a:p>
                  </a:txBody>
                  <a:tcPr marL="9525" marR="9525" marT="9525" marB="0" anchor="b">
                    <a:lnL>
                      <a:noFill/>
                    </a:lnL>
                    <a:lnR>
                      <a:noFill/>
                    </a:lnR>
                    <a:lnT>
                      <a:noFill/>
                    </a:lnT>
                    <a:lnB>
                      <a:noFill/>
                    </a:lnB>
                  </a:tcPr>
                </a:tc>
                <a:tc>
                  <a:txBody>
                    <a:bodyPr/>
                    <a:lstStyle/>
                    <a:p>
                      <a:pPr algn="l" fontAlgn="b"/>
                      <a:r>
                        <a:rPr lang="en-GB" sz="1600" b="0" i="0" u="none" strike="noStrike">
                          <a:solidFill>
                            <a:srgbClr val="000000"/>
                          </a:solidFill>
                          <a:effectLst/>
                          <a:latin typeface="Calibri" panose="020F0502020204030204" pitchFamily="34" charset="0"/>
                        </a:rPr>
                        <a:t>(0% &lt;= strains &lt; 15%)</a:t>
                      </a:r>
                    </a:p>
                  </a:txBody>
                  <a:tcPr marL="9525" marR="9525" marT="9525" marB="0" anchor="b">
                    <a:lnL>
                      <a:noFill/>
                    </a:lnL>
                    <a:lnR>
                      <a:noFill/>
                    </a:lnR>
                    <a:lnT>
                      <a:noFill/>
                    </a:lnT>
                    <a:lnB>
                      <a:noFill/>
                    </a:lnB>
                  </a:tcPr>
                </a:tc>
                <a:tc>
                  <a:txBody>
                    <a:bodyPr/>
                    <a:lstStyle/>
                    <a:p>
                      <a:pPr algn="r" fontAlgn="b"/>
                      <a:r>
                        <a:rPr lang="en-GB" sz="1600" b="0" i="0" u="none" strike="noStrike">
                          <a:solidFill>
                            <a:srgbClr val="000000"/>
                          </a:solidFill>
                          <a:effectLst/>
                          <a:latin typeface="Calibri" panose="020F0502020204030204" pitchFamily="34" charset="0"/>
                        </a:rPr>
                        <a:t>22119</a:t>
                      </a:r>
                    </a:p>
                  </a:txBody>
                  <a:tcPr marL="9525" marR="9525" marT="9525" marB="0" anchor="b">
                    <a:lnL>
                      <a:noFill/>
                    </a:lnL>
                    <a:lnR>
                      <a:noFill/>
                    </a:lnR>
                    <a:lnT>
                      <a:noFill/>
                    </a:lnT>
                    <a:lnB>
                      <a:noFill/>
                    </a:lnB>
                  </a:tcPr>
                </a:tc>
                <a:extLst>
                  <a:ext uri="{0D108BD9-81ED-4DB2-BD59-A6C34878D82A}">
                    <a16:rowId xmlns:a16="http://schemas.microsoft.com/office/drawing/2014/main" val="925345586"/>
                  </a:ext>
                </a:extLst>
              </a:tr>
              <a:tr h="187721">
                <a:tc>
                  <a:txBody>
                    <a:bodyPr/>
                    <a:lstStyle/>
                    <a:p>
                      <a:pPr algn="l" fontAlgn="b"/>
                      <a:r>
                        <a:rPr lang="en-GB" sz="2400" b="1" i="0" u="none" strike="noStrike" dirty="0">
                          <a:solidFill>
                            <a:srgbClr val="000000"/>
                          </a:solidFill>
                          <a:effectLst/>
                          <a:latin typeface="Calibri" panose="020F0502020204030204" pitchFamily="34" charset="0"/>
                        </a:rPr>
                        <a:t>Total genes</a:t>
                      </a:r>
                    </a:p>
                  </a:txBody>
                  <a:tcPr marL="9525" marR="9525" marT="9525" marB="0" anchor="b">
                    <a:lnL>
                      <a:noFill/>
                    </a:lnL>
                    <a:lnR>
                      <a:noFill/>
                    </a:lnR>
                    <a:lnT>
                      <a:noFill/>
                    </a:lnT>
                    <a:lnB>
                      <a:noFill/>
                    </a:lnB>
                  </a:tcPr>
                </a:tc>
                <a:tc>
                  <a:txBody>
                    <a:bodyPr/>
                    <a:lstStyle/>
                    <a:p>
                      <a:pPr algn="l" fontAlgn="b"/>
                      <a:r>
                        <a:rPr lang="en-GB" sz="1600" b="0" i="0" u="none" strike="noStrike" dirty="0">
                          <a:solidFill>
                            <a:srgbClr val="000000"/>
                          </a:solidFill>
                          <a:effectLst/>
                          <a:latin typeface="Calibri" panose="020F0502020204030204" pitchFamily="34" charset="0"/>
                        </a:rPr>
                        <a:t>(0% &lt;= strains &lt;= 100%)</a:t>
                      </a:r>
                    </a:p>
                  </a:txBody>
                  <a:tcPr marL="9525" marR="9525" marT="9525" marB="0" anchor="b">
                    <a:lnL>
                      <a:noFill/>
                    </a:lnL>
                    <a:lnR>
                      <a:noFill/>
                    </a:lnR>
                    <a:lnT>
                      <a:noFill/>
                    </a:lnT>
                    <a:lnB>
                      <a:noFill/>
                    </a:lnB>
                  </a:tcPr>
                </a:tc>
                <a:tc>
                  <a:txBody>
                    <a:bodyPr/>
                    <a:lstStyle/>
                    <a:p>
                      <a:pPr algn="r" fontAlgn="b"/>
                      <a:r>
                        <a:rPr lang="en-GB" sz="2400" b="1" i="0" u="none" strike="noStrike" dirty="0">
                          <a:solidFill>
                            <a:srgbClr val="000000"/>
                          </a:solidFill>
                          <a:effectLst/>
                          <a:latin typeface="Calibri" panose="020F0502020204030204" pitchFamily="34" charset="0"/>
                        </a:rPr>
                        <a:t>27876</a:t>
                      </a:r>
                      <a:endParaRPr lang="en-GB" sz="16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710364799"/>
                  </a:ext>
                </a:extLst>
              </a:tr>
            </a:tbl>
          </a:graphicData>
        </a:graphic>
      </p:graphicFrame>
      <p:sp>
        <p:nvSpPr>
          <p:cNvPr id="13" name="Rectangle 12">
            <a:extLst>
              <a:ext uri="{FF2B5EF4-FFF2-40B4-BE49-F238E27FC236}">
                <a16:creationId xmlns:a16="http://schemas.microsoft.com/office/drawing/2014/main" id="{B765251E-F7A3-40EC-B300-B7E4B7C4D67A}"/>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lumMod val="95000"/>
                    <a:lumOff val="5000"/>
                  </a:schemeClr>
                </a:solidFill>
              </a:rPr>
              <a:t>E. coli </a:t>
            </a:r>
            <a:r>
              <a:rPr lang="en-GB" b="1" dirty="0">
                <a:solidFill>
                  <a:schemeClr val="tx1">
                    <a:lumMod val="95000"/>
                    <a:lumOff val="5000"/>
                  </a:schemeClr>
                </a:solidFill>
              </a:rPr>
              <a:t>pangenome shows a U-shaped distribution of gene presence</a:t>
            </a:r>
          </a:p>
        </p:txBody>
      </p:sp>
      <p:pic>
        <p:nvPicPr>
          <p:cNvPr id="5" name="Picture 4">
            <a:extLst>
              <a:ext uri="{FF2B5EF4-FFF2-40B4-BE49-F238E27FC236}">
                <a16:creationId xmlns:a16="http://schemas.microsoft.com/office/drawing/2014/main" id="{EF1AC6DE-FFDC-884C-A414-5D3B2C1F8065}"/>
              </a:ext>
            </a:extLst>
          </p:cNvPr>
          <p:cNvPicPr>
            <a:picLocks noChangeAspect="1"/>
          </p:cNvPicPr>
          <p:nvPr/>
        </p:nvPicPr>
        <p:blipFill>
          <a:blip r:embed="rId4"/>
          <a:stretch>
            <a:fillRect/>
          </a:stretch>
        </p:blipFill>
        <p:spPr>
          <a:xfrm>
            <a:off x="5737860" y="1197429"/>
            <a:ext cx="6393950" cy="4784588"/>
          </a:xfrm>
          <a:prstGeom prst="rect">
            <a:avLst/>
          </a:prstGeom>
        </p:spPr>
      </p:pic>
      <p:cxnSp>
        <p:nvCxnSpPr>
          <p:cNvPr id="3" name="Straight Arrow Connector 2">
            <a:extLst>
              <a:ext uri="{FF2B5EF4-FFF2-40B4-BE49-F238E27FC236}">
                <a16:creationId xmlns:a16="http://schemas.microsoft.com/office/drawing/2014/main" id="{2D3A600E-BCAD-88B6-684C-E31DED362EC4}"/>
              </a:ext>
            </a:extLst>
          </p:cNvPr>
          <p:cNvCxnSpPr/>
          <p:nvPr/>
        </p:nvCxnSpPr>
        <p:spPr>
          <a:xfrm>
            <a:off x="10768263" y="3850105"/>
            <a:ext cx="541421" cy="5534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26E97E9D-1C9B-7819-BE48-4DEC5C0DEB81}"/>
              </a:ext>
            </a:extLst>
          </p:cNvPr>
          <p:cNvCxnSpPr>
            <a:cxnSpLocks/>
          </p:cNvCxnSpPr>
          <p:nvPr/>
        </p:nvCxnSpPr>
        <p:spPr>
          <a:xfrm flipH="1">
            <a:off x="7459579" y="3609474"/>
            <a:ext cx="469232" cy="529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2B5737D-3011-5CA9-2ABD-1199EFDE02DE}"/>
              </a:ext>
            </a:extLst>
          </p:cNvPr>
          <p:cNvSpPr txBox="1"/>
          <p:nvPr/>
        </p:nvSpPr>
        <p:spPr>
          <a:xfrm>
            <a:off x="7459579" y="3220391"/>
            <a:ext cx="1937084" cy="369332"/>
          </a:xfrm>
          <a:prstGeom prst="rect">
            <a:avLst/>
          </a:prstGeom>
          <a:noFill/>
        </p:spPr>
        <p:txBody>
          <a:bodyPr wrap="square" rtlCol="0">
            <a:spAutoFit/>
          </a:bodyPr>
          <a:lstStyle/>
          <a:p>
            <a:r>
              <a:rPr lang="en-US" b="1" dirty="0"/>
              <a:t>Accessory</a:t>
            </a:r>
            <a:r>
              <a:rPr lang="en-US" dirty="0"/>
              <a:t> genome</a:t>
            </a:r>
          </a:p>
        </p:txBody>
      </p:sp>
      <p:sp>
        <p:nvSpPr>
          <p:cNvPr id="14" name="TextBox 13">
            <a:extLst>
              <a:ext uri="{FF2B5EF4-FFF2-40B4-BE49-F238E27FC236}">
                <a16:creationId xmlns:a16="http://schemas.microsoft.com/office/drawing/2014/main" id="{FAC6DCDF-4F80-1ACB-0549-57DDAD7578B6}"/>
              </a:ext>
            </a:extLst>
          </p:cNvPr>
          <p:cNvSpPr txBox="1"/>
          <p:nvPr/>
        </p:nvSpPr>
        <p:spPr>
          <a:xfrm>
            <a:off x="10005127" y="3272080"/>
            <a:ext cx="1937084" cy="369332"/>
          </a:xfrm>
          <a:prstGeom prst="rect">
            <a:avLst/>
          </a:prstGeom>
          <a:noFill/>
        </p:spPr>
        <p:txBody>
          <a:bodyPr wrap="square" rtlCol="0">
            <a:spAutoFit/>
          </a:bodyPr>
          <a:lstStyle/>
          <a:p>
            <a:r>
              <a:rPr lang="en-US" b="1" dirty="0"/>
              <a:t>Core</a:t>
            </a:r>
            <a:r>
              <a:rPr lang="en-US" dirty="0"/>
              <a:t> genome</a:t>
            </a:r>
          </a:p>
        </p:txBody>
      </p:sp>
    </p:spTree>
    <p:extLst>
      <p:ext uri="{BB962C8B-B14F-4D97-AF65-F5344CB8AC3E}">
        <p14:creationId xmlns:p14="http://schemas.microsoft.com/office/powerpoint/2010/main" val="1349892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D59DC39-4031-6C41-BA98-D29F5F806549}"/>
              </a:ext>
            </a:extLst>
          </p:cNvPr>
          <p:cNvSpPr/>
          <p:nvPr/>
        </p:nvSpPr>
        <p:spPr>
          <a:xfrm>
            <a:off x="6096000" y="673760"/>
            <a:ext cx="6018836" cy="5954933"/>
          </a:xfrm>
          <a:prstGeom prst="roundRect">
            <a:avLst>
              <a:gd name="adj" fmla="val 5705"/>
            </a:avLst>
          </a:prstGeom>
          <a:solidFill>
            <a:schemeClr val="accent1">
              <a:lumMod val="75000"/>
              <a:alpha val="1520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42C7D9F4-27ED-CA4D-8B17-787B8C5C3223}"/>
              </a:ext>
            </a:extLst>
          </p:cNvPr>
          <p:cNvGraphicFramePr/>
          <p:nvPr>
            <p:extLst>
              <p:ext uri="{D42A27DB-BD31-4B8C-83A1-F6EECF244321}">
                <p14:modId xmlns:p14="http://schemas.microsoft.com/office/powerpoint/2010/main" val="2139542126"/>
              </p:ext>
            </p:extLst>
          </p:nvPr>
        </p:nvGraphicFramePr>
        <p:xfrm>
          <a:off x="-243069" y="673760"/>
          <a:ext cx="12072395" cy="6603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A36854A6-F622-C646-841A-D6D6C1024D71}"/>
              </a:ext>
            </a:extLst>
          </p:cNvPr>
          <p:cNvSpPr txBox="1"/>
          <p:nvPr/>
        </p:nvSpPr>
        <p:spPr>
          <a:xfrm>
            <a:off x="6670322" y="953427"/>
            <a:ext cx="3064237" cy="523220"/>
          </a:xfrm>
          <a:prstGeom prst="rect">
            <a:avLst/>
          </a:prstGeom>
          <a:noFill/>
        </p:spPr>
        <p:txBody>
          <a:bodyPr wrap="none" rtlCol="0">
            <a:spAutoFit/>
          </a:bodyPr>
          <a:lstStyle/>
          <a:p>
            <a:r>
              <a:rPr lang="en-US" sz="2800" dirty="0"/>
              <a:t>Sources of variation</a:t>
            </a:r>
          </a:p>
        </p:txBody>
      </p:sp>
      <p:sp>
        <p:nvSpPr>
          <p:cNvPr id="10" name="Rectangle 9">
            <a:extLst>
              <a:ext uri="{FF2B5EF4-FFF2-40B4-BE49-F238E27FC236}">
                <a16:creationId xmlns:a16="http://schemas.microsoft.com/office/drawing/2014/main" id="{0F1F177C-D45A-A544-80FF-8D3D3C07CFBC}"/>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Unravelling the complexity – sources of variation</a:t>
            </a:r>
          </a:p>
        </p:txBody>
      </p:sp>
    </p:spTree>
    <p:extLst>
      <p:ext uri="{BB962C8B-B14F-4D97-AF65-F5344CB8AC3E}">
        <p14:creationId xmlns:p14="http://schemas.microsoft.com/office/powerpoint/2010/main" val="1778332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7D38BF3-4C2B-4AA4-7B20-67B6F88223B9}"/>
              </a:ext>
            </a:extLst>
          </p:cNvPr>
          <p:cNvGrpSpPr/>
          <p:nvPr/>
        </p:nvGrpSpPr>
        <p:grpSpPr>
          <a:xfrm>
            <a:off x="1665741" y="513713"/>
            <a:ext cx="6538103" cy="6430617"/>
            <a:chOff x="2466831" y="427382"/>
            <a:chExt cx="6538103" cy="6430617"/>
          </a:xfrm>
        </p:grpSpPr>
        <p:pic>
          <p:nvPicPr>
            <p:cNvPr id="3" name="Picture 2">
              <a:extLst>
                <a:ext uri="{FF2B5EF4-FFF2-40B4-BE49-F238E27FC236}">
                  <a16:creationId xmlns:a16="http://schemas.microsoft.com/office/drawing/2014/main" id="{A570B67F-C593-4D42-B3FA-10BC8F3130F0}"/>
                </a:ext>
              </a:extLst>
            </p:cNvPr>
            <p:cNvPicPr>
              <a:picLocks noChangeAspect="1"/>
            </p:cNvPicPr>
            <p:nvPr/>
          </p:nvPicPr>
          <p:blipFill rotWithShape="1">
            <a:blip r:embed="rId2"/>
            <a:srcRect l="6464" t="12410" r="19160" b="11931"/>
            <a:stretch/>
          </p:blipFill>
          <p:spPr>
            <a:xfrm>
              <a:off x="2683398" y="427382"/>
              <a:ext cx="6321536" cy="6430617"/>
            </a:xfrm>
            <a:prstGeom prst="rect">
              <a:avLst/>
            </a:prstGeom>
          </p:spPr>
        </p:pic>
        <p:sp>
          <p:nvSpPr>
            <p:cNvPr id="4" name="TextBox 3">
              <a:extLst>
                <a:ext uri="{FF2B5EF4-FFF2-40B4-BE49-F238E27FC236}">
                  <a16:creationId xmlns:a16="http://schemas.microsoft.com/office/drawing/2014/main" id="{31685856-4288-A640-8545-3EEB933D3826}"/>
                </a:ext>
              </a:extLst>
            </p:cNvPr>
            <p:cNvSpPr txBox="1"/>
            <p:nvPr/>
          </p:nvSpPr>
          <p:spPr>
            <a:xfrm>
              <a:off x="2466831" y="2504661"/>
              <a:ext cx="433132" cy="584775"/>
            </a:xfrm>
            <a:prstGeom prst="rect">
              <a:avLst/>
            </a:prstGeom>
            <a:noFill/>
          </p:spPr>
          <p:txBody>
            <a:bodyPr wrap="none" rtlCol="0">
              <a:spAutoFit/>
            </a:bodyPr>
            <a:lstStyle/>
            <a:p>
              <a:r>
                <a:rPr lang="en-US" sz="3200" b="1" dirty="0">
                  <a:solidFill>
                    <a:srgbClr val="FF0000"/>
                  </a:solidFill>
                </a:rPr>
                <a:t>A</a:t>
              </a:r>
            </a:p>
          </p:txBody>
        </p:sp>
        <p:sp>
          <p:nvSpPr>
            <p:cNvPr id="6" name="TextBox 5">
              <a:extLst>
                <a:ext uri="{FF2B5EF4-FFF2-40B4-BE49-F238E27FC236}">
                  <a16:creationId xmlns:a16="http://schemas.microsoft.com/office/drawing/2014/main" id="{B2F62752-6102-224E-8A5E-8D935F3F6F4D}"/>
                </a:ext>
              </a:extLst>
            </p:cNvPr>
            <p:cNvSpPr txBox="1"/>
            <p:nvPr/>
          </p:nvSpPr>
          <p:spPr>
            <a:xfrm>
              <a:off x="5784055" y="5083888"/>
              <a:ext cx="623889" cy="584775"/>
            </a:xfrm>
            <a:prstGeom prst="rect">
              <a:avLst/>
            </a:prstGeom>
            <a:noFill/>
          </p:spPr>
          <p:txBody>
            <a:bodyPr wrap="none" rtlCol="0">
              <a:spAutoFit/>
            </a:bodyPr>
            <a:lstStyle/>
            <a:p>
              <a:r>
                <a:rPr lang="en-US" sz="3200" b="1" dirty="0">
                  <a:solidFill>
                    <a:srgbClr val="00B050"/>
                  </a:solidFill>
                </a:rPr>
                <a:t>B2</a:t>
              </a:r>
            </a:p>
          </p:txBody>
        </p:sp>
        <p:sp>
          <p:nvSpPr>
            <p:cNvPr id="7" name="TextBox 6">
              <a:extLst>
                <a:ext uri="{FF2B5EF4-FFF2-40B4-BE49-F238E27FC236}">
                  <a16:creationId xmlns:a16="http://schemas.microsoft.com/office/drawing/2014/main" id="{1863A6F7-806C-3F4B-82D6-29A1C96A2B36}"/>
                </a:ext>
              </a:extLst>
            </p:cNvPr>
            <p:cNvSpPr txBox="1"/>
            <p:nvPr/>
          </p:nvSpPr>
          <p:spPr>
            <a:xfrm>
              <a:off x="7443022" y="2797048"/>
              <a:ext cx="442750" cy="584775"/>
            </a:xfrm>
            <a:prstGeom prst="rect">
              <a:avLst/>
            </a:prstGeom>
            <a:noFill/>
          </p:spPr>
          <p:txBody>
            <a:bodyPr wrap="none" rtlCol="0">
              <a:spAutoFit/>
            </a:bodyPr>
            <a:lstStyle/>
            <a:p>
              <a:r>
                <a:rPr lang="en-US" sz="3200" b="1" dirty="0">
                  <a:solidFill>
                    <a:schemeClr val="accent2"/>
                  </a:solidFill>
                </a:rPr>
                <a:t>D</a:t>
              </a:r>
            </a:p>
          </p:txBody>
        </p:sp>
        <p:sp>
          <p:nvSpPr>
            <p:cNvPr id="8" name="TextBox 7">
              <a:extLst>
                <a:ext uri="{FF2B5EF4-FFF2-40B4-BE49-F238E27FC236}">
                  <a16:creationId xmlns:a16="http://schemas.microsoft.com/office/drawing/2014/main" id="{C68B4F32-1F9A-1943-B0BB-45FFCBBC0A45}"/>
                </a:ext>
              </a:extLst>
            </p:cNvPr>
            <p:cNvSpPr txBox="1"/>
            <p:nvPr/>
          </p:nvSpPr>
          <p:spPr>
            <a:xfrm>
              <a:off x="7512596" y="1250747"/>
              <a:ext cx="385042" cy="584775"/>
            </a:xfrm>
            <a:prstGeom prst="rect">
              <a:avLst/>
            </a:prstGeom>
            <a:noFill/>
          </p:spPr>
          <p:txBody>
            <a:bodyPr wrap="none" rtlCol="0">
              <a:spAutoFit/>
            </a:bodyPr>
            <a:lstStyle/>
            <a:p>
              <a:r>
                <a:rPr lang="en-US" sz="3200" b="1" dirty="0">
                  <a:solidFill>
                    <a:srgbClr val="FFC000"/>
                  </a:solidFill>
                </a:rPr>
                <a:t>E</a:t>
              </a:r>
            </a:p>
          </p:txBody>
        </p:sp>
        <p:sp>
          <p:nvSpPr>
            <p:cNvPr id="9" name="TextBox 8">
              <a:extLst>
                <a:ext uri="{FF2B5EF4-FFF2-40B4-BE49-F238E27FC236}">
                  <a16:creationId xmlns:a16="http://schemas.microsoft.com/office/drawing/2014/main" id="{D25DF334-7DDB-E646-9DA2-035BA6A1CC9D}"/>
                </a:ext>
              </a:extLst>
            </p:cNvPr>
            <p:cNvSpPr txBox="1"/>
            <p:nvPr/>
          </p:nvSpPr>
          <p:spPr>
            <a:xfrm>
              <a:off x="7019271" y="958359"/>
              <a:ext cx="402674" cy="584775"/>
            </a:xfrm>
            <a:prstGeom prst="rect">
              <a:avLst/>
            </a:prstGeom>
            <a:noFill/>
          </p:spPr>
          <p:txBody>
            <a:bodyPr wrap="none" rtlCol="0">
              <a:spAutoFit/>
            </a:bodyPr>
            <a:lstStyle/>
            <a:p>
              <a:r>
                <a:rPr lang="en-US" sz="3200" b="1" dirty="0">
                  <a:solidFill>
                    <a:srgbClr val="7030A0"/>
                  </a:solidFill>
                </a:rPr>
                <a:t>C</a:t>
              </a:r>
            </a:p>
          </p:txBody>
        </p:sp>
        <p:sp>
          <p:nvSpPr>
            <p:cNvPr id="10" name="TextBox 9">
              <a:extLst>
                <a:ext uri="{FF2B5EF4-FFF2-40B4-BE49-F238E27FC236}">
                  <a16:creationId xmlns:a16="http://schemas.microsoft.com/office/drawing/2014/main" id="{2DEB12B2-4548-1149-9E3F-A116D60F5EAC}"/>
                </a:ext>
              </a:extLst>
            </p:cNvPr>
            <p:cNvSpPr txBox="1"/>
            <p:nvPr/>
          </p:nvSpPr>
          <p:spPr>
            <a:xfrm>
              <a:off x="6306977" y="580025"/>
              <a:ext cx="623889" cy="584775"/>
            </a:xfrm>
            <a:prstGeom prst="rect">
              <a:avLst/>
            </a:prstGeom>
            <a:noFill/>
          </p:spPr>
          <p:txBody>
            <a:bodyPr wrap="none" rtlCol="0">
              <a:spAutoFit/>
            </a:bodyPr>
            <a:lstStyle/>
            <a:p>
              <a:r>
                <a:rPr lang="en-US" sz="3200" b="1" dirty="0">
                  <a:solidFill>
                    <a:srgbClr val="0070C0"/>
                  </a:solidFill>
                </a:rPr>
                <a:t>B1</a:t>
              </a:r>
            </a:p>
          </p:txBody>
        </p:sp>
        <p:sp>
          <p:nvSpPr>
            <p:cNvPr id="11" name="TextBox 10">
              <a:extLst>
                <a:ext uri="{FF2B5EF4-FFF2-40B4-BE49-F238E27FC236}">
                  <a16:creationId xmlns:a16="http://schemas.microsoft.com/office/drawing/2014/main" id="{0AF1B0EF-E2B0-8044-B465-62C919FAFD5D}"/>
                </a:ext>
              </a:extLst>
            </p:cNvPr>
            <p:cNvSpPr txBox="1"/>
            <p:nvPr/>
          </p:nvSpPr>
          <p:spPr>
            <a:xfrm>
              <a:off x="2899963" y="4499113"/>
              <a:ext cx="373820" cy="584775"/>
            </a:xfrm>
            <a:prstGeom prst="rect">
              <a:avLst/>
            </a:prstGeom>
            <a:noFill/>
          </p:spPr>
          <p:txBody>
            <a:bodyPr wrap="none" rtlCol="0">
              <a:spAutoFit/>
            </a:bodyPr>
            <a:lstStyle/>
            <a:p>
              <a:r>
                <a:rPr lang="en-US" sz="3200" b="1" dirty="0">
                  <a:solidFill>
                    <a:schemeClr val="accent4">
                      <a:lumMod val="50000"/>
                    </a:schemeClr>
                  </a:solidFill>
                </a:rPr>
                <a:t>F</a:t>
              </a:r>
            </a:p>
          </p:txBody>
        </p:sp>
        <p:sp>
          <p:nvSpPr>
            <p:cNvPr id="12" name="TextBox 11">
              <a:extLst>
                <a:ext uri="{FF2B5EF4-FFF2-40B4-BE49-F238E27FC236}">
                  <a16:creationId xmlns:a16="http://schemas.microsoft.com/office/drawing/2014/main" id="{3245F9C5-EDED-FB4A-B579-A5A20B0900E7}"/>
                </a:ext>
              </a:extLst>
            </p:cNvPr>
            <p:cNvSpPr txBox="1"/>
            <p:nvPr/>
          </p:nvSpPr>
          <p:spPr>
            <a:xfrm>
              <a:off x="4806917" y="4139605"/>
              <a:ext cx="445956" cy="584775"/>
            </a:xfrm>
            <a:prstGeom prst="rect">
              <a:avLst/>
            </a:prstGeom>
            <a:noFill/>
          </p:spPr>
          <p:txBody>
            <a:bodyPr wrap="none" rtlCol="0">
              <a:spAutoFit/>
            </a:bodyPr>
            <a:lstStyle/>
            <a:p>
              <a:r>
                <a:rPr lang="en-US" sz="3200" b="1" dirty="0">
                  <a:solidFill>
                    <a:srgbClr val="D949CD"/>
                  </a:solidFill>
                </a:rPr>
                <a:t>G</a:t>
              </a:r>
            </a:p>
          </p:txBody>
        </p:sp>
      </p:grpSp>
      <p:sp>
        <p:nvSpPr>
          <p:cNvPr id="13" name="Rectangle 12">
            <a:extLst>
              <a:ext uri="{FF2B5EF4-FFF2-40B4-BE49-F238E27FC236}">
                <a16:creationId xmlns:a16="http://schemas.microsoft.com/office/drawing/2014/main" id="{36729B75-7F10-6A8B-A716-25E6DF55B63E}"/>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The </a:t>
            </a:r>
            <a:r>
              <a:rPr lang="en-GB" b="1" i="1" dirty="0">
                <a:solidFill>
                  <a:schemeClr val="tx1">
                    <a:lumMod val="95000"/>
                    <a:lumOff val="5000"/>
                  </a:schemeClr>
                </a:solidFill>
              </a:rPr>
              <a:t>E. coli </a:t>
            </a:r>
            <a:r>
              <a:rPr lang="en-GB" b="1" dirty="0">
                <a:solidFill>
                  <a:schemeClr val="tx1">
                    <a:lumMod val="95000"/>
                    <a:lumOff val="5000"/>
                  </a:schemeClr>
                </a:solidFill>
              </a:rPr>
              <a:t>phylogenetic tree shows concordance with established phylogroups</a:t>
            </a:r>
          </a:p>
        </p:txBody>
      </p:sp>
      <p:sp>
        <p:nvSpPr>
          <p:cNvPr id="14" name="TextBox 13">
            <a:extLst>
              <a:ext uri="{FF2B5EF4-FFF2-40B4-BE49-F238E27FC236}">
                <a16:creationId xmlns:a16="http://schemas.microsoft.com/office/drawing/2014/main" id="{CC4174FF-0F65-6BB8-D4CD-1EA40357BA8D}"/>
              </a:ext>
            </a:extLst>
          </p:cNvPr>
          <p:cNvSpPr txBox="1"/>
          <p:nvPr/>
        </p:nvSpPr>
        <p:spPr>
          <a:xfrm>
            <a:off x="8435698" y="1778482"/>
            <a:ext cx="3408608" cy="3046988"/>
          </a:xfrm>
          <a:prstGeom prst="rect">
            <a:avLst/>
          </a:prstGeom>
          <a:noFill/>
        </p:spPr>
        <p:txBody>
          <a:bodyPr wrap="square" rtlCol="0">
            <a:spAutoFit/>
          </a:bodyPr>
          <a:lstStyle/>
          <a:p>
            <a:r>
              <a:rPr lang="en-US" sz="2400" b="1" dirty="0"/>
              <a:t>Phylogenetic tree </a:t>
            </a:r>
            <a:r>
              <a:rPr lang="en-US" sz="2400" dirty="0"/>
              <a:t>from the </a:t>
            </a:r>
            <a:r>
              <a:rPr lang="en-US" sz="2400" b="1" dirty="0"/>
              <a:t>core genome </a:t>
            </a:r>
            <a:r>
              <a:rPr lang="en-US" sz="2400" dirty="0"/>
              <a:t>genes aligned</a:t>
            </a:r>
          </a:p>
          <a:p>
            <a:endParaRPr lang="en-US" sz="2400" dirty="0"/>
          </a:p>
          <a:p>
            <a:r>
              <a:rPr lang="en-US" sz="2400" dirty="0"/>
              <a:t>It shows a strong correlation with the previously known </a:t>
            </a:r>
            <a:r>
              <a:rPr lang="en-US" sz="2400" b="1" dirty="0"/>
              <a:t>phylogroups </a:t>
            </a:r>
            <a:r>
              <a:rPr lang="en-US" sz="2400" dirty="0"/>
              <a:t>of </a:t>
            </a:r>
            <a:r>
              <a:rPr lang="en-US" sz="2400" i="1" dirty="0"/>
              <a:t>E. coli</a:t>
            </a:r>
          </a:p>
        </p:txBody>
      </p:sp>
    </p:spTree>
    <p:extLst>
      <p:ext uri="{BB962C8B-B14F-4D97-AF65-F5344CB8AC3E}">
        <p14:creationId xmlns:p14="http://schemas.microsoft.com/office/powerpoint/2010/main" val="3830670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74A23-6A32-904E-BC4F-7580433F07FA}"/>
              </a:ext>
            </a:extLst>
          </p:cNvPr>
          <p:cNvPicPr>
            <a:picLocks noChangeAspect="1"/>
          </p:cNvPicPr>
          <p:nvPr/>
        </p:nvPicPr>
        <p:blipFill>
          <a:blip r:embed="rId2"/>
          <a:stretch>
            <a:fillRect/>
          </a:stretch>
        </p:blipFill>
        <p:spPr>
          <a:xfrm>
            <a:off x="447618" y="249776"/>
            <a:ext cx="7434252" cy="6608224"/>
          </a:xfrm>
          <a:prstGeom prst="rect">
            <a:avLst/>
          </a:prstGeom>
        </p:spPr>
      </p:pic>
      <p:sp>
        <p:nvSpPr>
          <p:cNvPr id="4" name="TextBox 3">
            <a:extLst>
              <a:ext uri="{FF2B5EF4-FFF2-40B4-BE49-F238E27FC236}">
                <a16:creationId xmlns:a16="http://schemas.microsoft.com/office/drawing/2014/main" id="{3A4497BA-005E-524F-80DE-8F9D905CB6ED}"/>
              </a:ext>
            </a:extLst>
          </p:cNvPr>
          <p:cNvSpPr txBox="1"/>
          <p:nvPr/>
        </p:nvSpPr>
        <p:spPr>
          <a:xfrm>
            <a:off x="6709804" y="5626375"/>
            <a:ext cx="465192" cy="646331"/>
          </a:xfrm>
          <a:prstGeom prst="rect">
            <a:avLst/>
          </a:prstGeom>
          <a:noFill/>
        </p:spPr>
        <p:txBody>
          <a:bodyPr wrap="none" rtlCol="0">
            <a:spAutoFit/>
          </a:bodyPr>
          <a:lstStyle/>
          <a:p>
            <a:r>
              <a:rPr lang="en-US" sz="3600" b="1" dirty="0">
                <a:solidFill>
                  <a:srgbClr val="C00000"/>
                </a:solidFill>
              </a:rPr>
              <a:t>A</a:t>
            </a:r>
            <a:endParaRPr lang="en-US" sz="2400" b="1" dirty="0">
              <a:solidFill>
                <a:srgbClr val="C00000"/>
              </a:solidFill>
            </a:endParaRPr>
          </a:p>
        </p:txBody>
      </p:sp>
      <p:sp>
        <p:nvSpPr>
          <p:cNvPr id="6" name="TextBox 5">
            <a:extLst>
              <a:ext uri="{FF2B5EF4-FFF2-40B4-BE49-F238E27FC236}">
                <a16:creationId xmlns:a16="http://schemas.microsoft.com/office/drawing/2014/main" id="{9077ECDA-054C-E14B-86C1-AB290807AD35}"/>
              </a:ext>
            </a:extLst>
          </p:cNvPr>
          <p:cNvSpPr txBox="1"/>
          <p:nvPr/>
        </p:nvSpPr>
        <p:spPr>
          <a:xfrm>
            <a:off x="5360504" y="4789147"/>
            <a:ext cx="428322" cy="646331"/>
          </a:xfrm>
          <a:prstGeom prst="rect">
            <a:avLst/>
          </a:prstGeom>
          <a:noFill/>
        </p:spPr>
        <p:txBody>
          <a:bodyPr wrap="none" rtlCol="0">
            <a:spAutoFit/>
          </a:bodyPr>
          <a:lstStyle/>
          <a:p>
            <a:r>
              <a:rPr lang="en-US" sz="3600" b="1" dirty="0">
                <a:solidFill>
                  <a:schemeClr val="accent6">
                    <a:lumMod val="60000"/>
                    <a:lumOff val="40000"/>
                  </a:schemeClr>
                </a:solidFill>
              </a:rPr>
              <a:t>C</a:t>
            </a:r>
          </a:p>
        </p:txBody>
      </p:sp>
      <p:sp>
        <p:nvSpPr>
          <p:cNvPr id="7" name="TextBox 6">
            <a:extLst>
              <a:ext uri="{FF2B5EF4-FFF2-40B4-BE49-F238E27FC236}">
                <a16:creationId xmlns:a16="http://schemas.microsoft.com/office/drawing/2014/main" id="{C49F785F-99BD-C845-992A-617D7F22A2B5}"/>
              </a:ext>
            </a:extLst>
          </p:cNvPr>
          <p:cNvSpPr txBox="1"/>
          <p:nvPr/>
        </p:nvSpPr>
        <p:spPr>
          <a:xfrm>
            <a:off x="5907440" y="2907557"/>
            <a:ext cx="409086" cy="646331"/>
          </a:xfrm>
          <a:prstGeom prst="rect">
            <a:avLst/>
          </a:prstGeom>
          <a:noFill/>
        </p:spPr>
        <p:txBody>
          <a:bodyPr wrap="none" rtlCol="0">
            <a:spAutoFit/>
          </a:bodyPr>
          <a:lstStyle/>
          <a:p>
            <a:r>
              <a:rPr lang="en-US" sz="3600" b="1" dirty="0">
                <a:solidFill>
                  <a:srgbClr val="00B0F0"/>
                </a:solidFill>
              </a:rPr>
              <a:t>E</a:t>
            </a:r>
          </a:p>
        </p:txBody>
      </p:sp>
      <p:sp>
        <p:nvSpPr>
          <p:cNvPr id="8" name="TextBox 7">
            <a:extLst>
              <a:ext uri="{FF2B5EF4-FFF2-40B4-BE49-F238E27FC236}">
                <a16:creationId xmlns:a16="http://schemas.microsoft.com/office/drawing/2014/main" id="{BB4F1A7C-0EB8-604D-B929-C1DA6B9A4FB7}"/>
              </a:ext>
            </a:extLst>
          </p:cNvPr>
          <p:cNvSpPr txBox="1"/>
          <p:nvPr/>
        </p:nvSpPr>
        <p:spPr>
          <a:xfrm>
            <a:off x="5635571" y="1691450"/>
            <a:ext cx="476412" cy="646331"/>
          </a:xfrm>
          <a:prstGeom prst="rect">
            <a:avLst/>
          </a:prstGeom>
          <a:noFill/>
        </p:spPr>
        <p:txBody>
          <a:bodyPr wrap="none" rtlCol="0">
            <a:spAutoFit/>
          </a:bodyPr>
          <a:lstStyle/>
          <a:p>
            <a:r>
              <a:rPr lang="en-US" sz="3600" b="1" dirty="0">
                <a:solidFill>
                  <a:srgbClr val="00EFCE"/>
                </a:solidFill>
              </a:rPr>
              <a:t>D</a:t>
            </a:r>
          </a:p>
        </p:txBody>
      </p:sp>
      <p:sp>
        <p:nvSpPr>
          <p:cNvPr id="9" name="TextBox 8">
            <a:extLst>
              <a:ext uri="{FF2B5EF4-FFF2-40B4-BE49-F238E27FC236}">
                <a16:creationId xmlns:a16="http://schemas.microsoft.com/office/drawing/2014/main" id="{FFB940E4-0458-2E46-B35E-1ECCC6C3211C}"/>
              </a:ext>
            </a:extLst>
          </p:cNvPr>
          <p:cNvSpPr txBox="1"/>
          <p:nvPr/>
        </p:nvSpPr>
        <p:spPr>
          <a:xfrm>
            <a:off x="3945834" y="1691451"/>
            <a:ext cx="396262" cy="646331"/>
          </a:xfrm>
          <a:prstGeom prst="rect">
            <a:avLst/>
          </a:prstGeom>
          <a:noFill/>
        </p:spPr>
        <p:txBody>
          <a:bodyPr wrap="none" rtlCol="0">
            <a:spAutoFit/>
          </a:bodyPr>
          <a:lstStyle/>
          <a:p>
            <a:r>
              <a:rPr lang="en-US" sz="3600" b="1" dirty="0">
                <a:solidFill>
                  <a:srgbClr val="7030A0"/>
                </a:solidFill>
              </a:rPr>
              <a:t>F</a:t>
            </a:r>
          </a:p>
        </p:txBody>
      </p:sp>
      <p:sp>
        <p:nvSpPr>
          <p:cNvPr id="10" name="TextBox 9">
            <a:extLst>
              <a:ext uri="{FF2B5EF4-FFF2-40B4-BE49-F238E27FC236}">
                <a16:creationId xmlns:a16="http://schemas.microsoft.com/office/drawing/2014/main" id="{69994FD8-778D-8445-A5F3-B58CC5F039A1}"/>
              </a:ext>
            </a:extLst>
          </p:cNvPr>
          <p:cNvSpPr txBox="1"/>
          <p:nvPr/>
        </p:nvSpPr>
        <p:spPr>
          <a:xfrm>
            <a:off x="2825251" y="3595511"/>
            <a:ext cx="676788" cy="646331"/>
          </a:xfrm>
          <a:prstGeom prst="rect">
            <a:avLst/>
          </a:prstGeom>
          <a:noFill/>
        </p:spPr>
        <p:txBody>
          <a:bodyPr wrap="none" rtlCol="0">
            <a:spAutoFit/>
          </a:bodyPr>
          <a:lstStyle/>
          <a:p>
            <a:r>
              <a:rPr lang="en-US" sz="3600" b="1" dirty="0">
                <a:solidFill>
                  <a:schemeClr val="accent6">
                    <a:lumMod val="75000"/>
                  </a:schemeClr>
                </a:solidFill>
              </a:rPr>
              <a:t>B2</a:t>
            </a:r>
          </a:p>
        </p:txBody>
      </p:sp>
      <p:sp>
        <p:nvSpPr>
          <p:cNvPr id="11" name="TextBox 10">
            <a:extLst>
              <a:ext uri="{FF2B5EF4-FFF2-40B4-BE49-F238E27FC236}">
                <a16:creationId xmlns:a16="http://schemas.microsoft.com/office/drawing/2014/main" id="{E3795037-0B4E-2E41-B924-625B877DB71C}"/>
              </a:ext>
            </a:extLst>
          </p:cNvPr>
          <p:cNvSpPr txBox="1"/>
          <p:nvPr/>
        </p:nvSpPr>
        <p:spPr>
          <a:xfrm>
            <a:off x="1869380" y="900868"/>
            <a:ext cx="1911742" cy="369332"/>
          </a:xfrm>
          <a:prstGeom prst="rect">
            <a:avLst/>
          </a:prstGeom>
          <a:noFill/>
        </p:spPr>
        <p:txBody>
          <a:bodyPr wrap="none" rtlCol="0">
            <a:spAutoFit/>
          </a:bodyPr>
          <a:lstStyle/>
          <a:p>
            <a:r>
              <a:rPr lang="en-US" dirty="0"/>
              <a:t>Gene P/A PCA plot</a:t>
            </a:r>
          </a:p>
        </p:txBody>
      </p:sp>
      <p:sp>
        <p:nvSpPr>
          <p:cNvPr id="13" name="TextBox 12">
            <a:extLst>
              <a:ext uri="{FF2B5EF4-FFF2-40B4-BE49-F238E27FC236}">
                <a16:creationId xmlns:a16="http://schemas.microsoft.com/office/drawing/2014/main" id="{F95546E3-1A2A-5D45-AC57-957F8646CC35}"/>
              </a:ext>
            </a:extLst>
          </p:cNvPr>
          <p:cNvSpPr txBox="1"/>
          <p:nvPr/>
        </p:nvSpPr>
        <p:spPr>
          <a:xfrm>
            <a:off x="9548881" y="1322119"/>
            <a:ext cx="1777090" cy="369332"/>
          </a:xfrm>
          <a:prstGeom prst="rect">
            <a:avLst/>
          </a:prstGeom>
          <a:noFill/>
        </p:spPr>
        <p:txBody>
          <a:bodyPr wrap="none" rtlCol="0">
            <a:spAutoFit/>
          </a:bodyPr>
          <a:lstStyle/>
          <a:p>
            <a:r>
              <a:rPr lang="en-US" dirty="0"/>
              <a:t>Phylogroups tree</a:t>
            </a:r>
          </a:p>
        </p:txBody>
      </p:sp>
      <p:sp>
        <p:nvSpPr>
          <p:cNvPr id="5" name="TextBox 4">
            <a:extLst>
              <a:ext uri="{FF2B5EF4-FFF2-40B4-BE49-F238E27FC236}">
                <a16:creationId xmlns:a16="http://schemas.microsoft.com/office/drawing/2014/main" id="{C7D39CDA-BDAA-5142-8532-3F928FA8C9F7}"/>
              </a:ext>
            </a:extLst>
          </p:cNvPr>
          <p:cNvSpPr txBox="1"/>
          <p:nvPr/>
        </p:nvSpPr>
        <p:spPr>
          <a:xfrm>
            <a:off x="6581189" y="4394751"/>
            <a:ext cx="676788" cy="646331"/>
          </a:xfrm>
          <a:prstGeom prst="rect">
            <a:avLst/>
          </a:prstGeom>
          <a:noFill/>
        </p:spPr>
        <p:txBody>
          <a:bodyPr wrap="none" rtlCol="0">
            <a:spAutoFit/>
          </a:bodyPr>
          <a:lstStyle/>
          <a:p>
            <a:r>
              <a:rPr lang="en-US" sz="3600" b="1" dirty="0">
                <a:solidFill>
                  <a:schemeClr val="accent2"/>
                </a:solidFill>
              </a:rPr>
              <a:t>B1</a:t>
            </a:r>
            <a:endParaRPr lang="en-US" sz="2400" b="1" dirty="0">
              <a:solidFill>
                <a:schemeClr val="accent2"/>
              </a:solidFill>
            </a:endParaRPr>
          </a:p>
        </p:txBody>
      </p:sp>
      <p:pic>
        <p:nvPicPr>
          <p:cNvPr id="2" name="Picture 1">
            <a:extLst>
              <a:ext uri="{FF2B5EF4-FFF2-40B4-BE49-F238E27FC236}">
                <a16:creationId xmlns:a16="http://schemas.microsoft.com/office/drawing/2014/main" id="{1F0BBC3B-1AB6-7B2B-F6C5-5D346161F011}"/>
              </a:ext>
            </a:extLst>
          </p:cNvPr>
          <p:cNvPicPr>
            <a:picLocks noChangeAspect="1"/>
          </p:cNvPicPr>
          <p:nvPr/>
        </p:nvPicPr>
        <p:blipFill>
          <a:blip r:embed="rId3"/>
          <a:stretch>
            <a:fillRect/>
          </a:stretch>
        </p:blipFill>
        <p:spPr>
          <a:xfrm>
            <a:off x="8308986" y="1612082"/>
            <a:ext cx="3883014" cy="3429000"/>
          </a:xfrm>
          <a:prstGeom prst="rect">
            <a:avLst/>
          </a:prstGeom>
        </p:spPr>
      </p:pic>
      <p:sp>
        <p:nvSpPr>
          <p:cNvPr id="19" name="Rectangle 18">
            <a:extLst>
              <a:ext uri="{FF2B5EF4-FFF2-40B4-BE49-F238E27FC236}">
                <a16:creationId xmlns:a16="http://schemas.microsoft.com/office/drawing/2014/main" id="{B251F497-1B88-BF31-98F1-67045A9B7EE3}"/>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The </a:t>
            </a:r>
            <a:r>
              <a:rPr lang="en-GB" b="1" i="1" dirty="0">
                <a:solidFill>
                  <a:schemeClr val="tx1">
                    <a:lumMod val="95000"/>
                    <a:lumOff val="5000"/>
                  </a:schemeClr>
                </a:solidFill>
              </a:rPr>
              <a:t>E. coli </a:t>
            </a:r>
            <a:r>
              <a:rPr lang="en-GB" b="1" dirty="0">
                <a:solidFill>
                  <a:schemeClr val="tx1">
                    <a:lumMod val="95000"/>
                    <a:lumOff val="5000"/>
                  </a:schemeClr>
                </a:solidFill>
              </a:rPr>
              <a:t>phylogenetic tree shows concordance with established phylogroups</a:t>
            </a:r>
          </a:p>
        </p:txBody>
      </p:sp>
    </p:spTree>
    <p:extLst>
      <p:ext uri="{BB962C8B-B14F-4D97-AF65-F5344CB8AC3E}">
        <p14:creationId xmlns:p14="http://schemas.microsoft.com/office/powerpoint/2010/main" val="2463612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945DF-8D84-6346-9DCF-671B243F9BCC}"/>
              </a:ext>
            </a:extLst>
          </p:cNvPr>
          <p:cNvPicPr>
            <a:picLocks noChangeAspect="1"/>
          </p:cNvPicPr>
          <p:nvPr/>
        </p:nvPicPr>
        <p:blipFill rotWithShape="1">
          <a:blip r:embed="rId2"/>
          <a:srcRect b="6223"/>
          <a:stretch/>
        </p:blipFill>
        <p:spPr>
          <a:xfrm>
            <a:off x="533950" y="798019"/>
            <a:ext cx="10770206" cy="6059981"/>
          </a:xfrm>
          <a:prstGeom prst="rect">
            <a:avLst/>
          </a:prstGeom>
        </p:spPr>
      </p:pic>
      <p:sp>
        <p:nvSpPr>
          <p:cNvPr id="5" name="Rectangle 4">
            <a:extLst>
              <a:ext uri="{FF2B5EF4-FFF2-40B4-BE49-F238E27FC236}">
                <a16:creationId xmlns:a16="http://schemas.microsoft.com/office/drawing/2014/main" id="{1AFB60C0-F072-F144-86EB-E454220459C9}"/>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Strain distribution across phylogroups and phenotype</a:t>
            </a:r>
          </a:p>
        </p:txBody>
      </p:sp>
      <p:sp>
        <p:nvSpPr>
          <p:cNvPr id="2" name="Rectangle 1">
            <a:extLst>
              <a:ext uri="{FF2B5EF4-FFF2-40B4-BE49-F238E27FC236}">
                <a16:creationId xmlns:a16="http://schemas.microsoft.com/office/drawing/2014/main" id="{86D22E30-4D89-CC9F-9C71-9EDD66F54BA7}"/>
              </a:ext>
            </a:extLst>
          </p:cNvPr>
          <p:cNvSpPr/>
          <p:nvPr/>
        </p:nvSpPr>
        <p:spPr>
          <a:xfrm>
            <a:off x="4680284" y="798019"/>
            <a:ext cx="3284621" cy="59757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441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0176B3-B822-16D2-8F92-86951B83665E}"/>
              </a:ext>
            </a:extLst>
          </p:cNvPr>
          <p:cNvPicPr>
            <a:picLocks noChangeAspect="1"/>
          </p:cNvPicPr>
          <p:nvPr/>
        </p:nvPicPr>
        <p:blipFill>
          <a:blip r:embed="rId2"/>
          <a:stretch>
            <a:fillRect/>
          </a:stretch>
        </p:blipFill>
        <p:spPr>
          <a:xfrm>
            <a:off x="2517097" y="-179882"/>
            <a:ext cx="7578778" cy="7578778"/>
          </a:xfrm>
          <a:prstGeom prst="rect">
            <a:avLst/>
          </a:prstGeom>
        </p:spPr>
      </p:pic>
      <p:sp>
        <p:nvSpPr>
          <p:cNvPr id="4" name="Rectangle 3">
            <a:extLst>
              <a:ext uri="{FF2B5EF4-FFF2-40B4-BE49-F238E27FC236}">
                <a16:creationId xmlns:a16="http://schemas.microsoft.com/office/drawing/2014/main" id="{60C31A14-A08C-B041-9215-5E11A67F7180}"/>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Adding all the information together in a phylogeny shows some trends</a:t>
            </a:r>
          </a:p>
        </p:txBody>
      </p:sp>
    </p:spTree>
    <p:extLst>
      <p:ext uri="{BB962C8B-B14F-4D97-AF65-F5344CB8AC3E}">
        <p14:creationId xmlns:p14="http://schemas.microsoft.com/office/powerpoint/2010/main" val="1947942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AD2542-5CA0-49C7-BB53-FCF07B59CB4A}"/>
              </a:ext>
            </a:extLst>
          </p:cNvPr>
          <p:cNvSpPr txBox="1"/>
          <p:nvPr/>
        </p:nvSpPr>
        <p:spPr>
          <a:xfrm>
            <a:off x="1884580" y="717387"/>
            <a:ext cx="778868" cy="369332"/>
          </a:xfrm>
          <a:prstGeom prst="rect">
            <a:avLst/>
          </a:prstGeom>
          <a:noFill/>
        </p:spPr>
        <p:txBody>
          <a:bodyPr wrap="none" rtlCol="0">
            <a:spAutoFit/>
          </a:bodyPr>
          <a:lstStyle/>
          <a:p>
            <a:r>
              <a:rPr lang="en-US" b="1" dirty="0">
                <a:solidFill>
                  <a:srgbClr val="0070C0"/>
                </a:solidFill>
              </a:rPr>
              <a:t>GWAS</a:t>
            </a:r>
          </a:p>
        </p:txBody>
      </p:sp>
      <p:sp>
        <p:nvSpPr>
          <p:cNvPr id="3" name="TextBox 2">
            <a:extLst>
              <a:ext uri="{FF2B5EF4-FFF2-40B4-BE49-F238E27FC236}">
                <a16:creationId xmlns:a16="http://schemas.microsoft.com/office/drawing/2014/main" id="{B045DA08-30AC-4CCF-8C8E-972F7ABAF634}"/>
              </a:ext>
            </a:extLst>
          </p:cNvPr>
          <p:cNvSpPr txBox="1"/>
          <p:nvPr/>
        </p:nvSpPr>
        <p:spPr>
          <a:xfrm>
            <a:off x="5772962" y="723920"/>
            <a:ext cx="1191095" cy="400110"/>
          </a:xfrm>
          <a:prstGeom prst="rect">
            <a:avLst/>
          </a:prstGeom>
          <a:noFill/>
        </p:spPr>
        <p:txBody>
          <a:bodyPr wrap="none" rtlCol="0">
            <a:spAutoFit/>
          </a:bodyPr>
          <a:lstStyle/>
          <a:p>
            <a:r>
              <a:rPr lang="en-US" sz="2000" b="1" dirty="0" err="1">
                <a:solidFill>
                  <a:srgbClr val="00B050"/>
                </a:solidFill>
              </a:rPr>
              <a:t>mdGWAS</a:t>
            </a:r>
            <a:endParaRPr lang="en-US" sz="2000" b="1" dirty="0">
              <a:solidFill>
                <a:srgbClr val="00B050"/>
              </a:solidFill>
            </a:endParaRPr>
          </a:p>
        </p:txBody>
      </p:sp>
      <p:sp>
        <p:nvSpPr>
          <p:cNvPr id="4" name="TextBox 3">
            <a:extLst>
              <a:ext uri="{FF2B5EF4-FFF2-40B4-BE49-F238E27FC236}">
                <a16:creationId xmlns:a16="http://schemas.microsoft.com/office/drawing/2014/main" id="{87AA0E42-5182-4C1C-B635-AD2AA5C1C9E7}"/>
              </a:ext>
            </a:extLst>
          </p:cNvPr>
          <p:cNvSpPr txBox="1"/>
          <p:nvPr/>
        </p:nvSpPr>
        <p:spPr>
          <a:xfrm>
            <a:off x="9804129" y="717387"/>
            <a:ext cx="1213281" cy="369332"/>
          </a:xfrm>
          <a:prstGeom prst="rect">
            <a:avLst/>
          </a:prstGeom>
          <a:noFill/>
        </p:spPr>
        <p:txBody>
          <a:bodyPr wrap="none" rtlCol="0">
            <a:spAutoFit/>
          </a:bodyPr>
          <a:lstStyle/>
          <a:p>
            <a:r>
              <a:rPr lang="en-US" b="1" dirty="0" err="1">
                <a:solidFill>
                  <a:srgbClr val="FF0000"/>
                </a:solidFill>
              </a:rPr>
              <a:t>mdhGWAS</a:t>
            </a:r>
            <a:endParaRPr lang="en-US" b="1" dirty="0">
              <a:solidFill>
                <a:srgbClr val="FF0000"/>
              </a:solidFill>
            </a:endParaRPr>
          </a:p>
        </p:txBody>
      </p:sp>
      <p:sp>
        <p:nvSpPr>
          <p:cNvPr id="5" name="TextBox 4">
            <a:extLst>
              <a:ext uri="{FF2B5EF4-FFF2-40B4-BE49-F238E27FC236}">
                <a16:creationId xmlns:a16="http://schemas.microsoft.com/office/drawing/2014/main" id="{B79BECBA-C892-4103-B6DA-3E7B3F4223E8}"/>
              </a:ext>
            </a:extLst>
          </p:cNvPr>
          <p:cNvSpPr txBox="1"/>
          <p:nvPr/>
        </p:nvSpPr>
        <p:spPr>
          <a:xfrm>
            <a:off x="988965" y="6529555"/>
            <a:ext cx="2790123" cy="307777"/>
          </a:xfrm>
          <a:prstGeom prst="rect">
            <a:avLst/>
          </a:prstGeom>
          <a:noFill/>
        </p:spPr>
        <p:txBody>
          <a:bodyPr wrap="none" rtlCol="0">
            <a:spAutoFit/>
          </a:bodyPr>
          <a:lstStyle/>
          <a:p>
            <a:r>
              <a:rPr lang="en-US" sz="1400" b="1" dirty="0"/>
              <a:t>(Tam V 2019, Nature Rev. Genetics)</a:t>
            </a:r>
          </a:p>
        </p:txBody>
      </p:sp>
      <p:pic>
        <p:nvPicPr>
          <p:cNvPr id="6" name="Picture 5">
            <a:extLst>
              <a:ext uri="{FF2B5EF4-FFF2-40B4-BE49-F238E27FC236}">
                <a16:creationId xmlns:a16="http://schemas.microsoft.com/office/drawing/2014/main" id="{449A42C1-6B9E-4D33-98B8-B1D3FC9C0779}"/>
              </a:ext>
            </a:extLst>
          </p:cNvPr>
          <p:cNvPicPr>
            <a:picLocks noChangeAspect="1"/>
          </p:cNvPicPr>
          <p:nvPr/>
        </p:nvPicPr>
        <p:blipFill>
          <a:blip r:embed="rId2"/>
          <a:stretch>
            <a:fillRect/>
          </a:stretch>
        </p:blipFill>
        <p:spPr>
          <a:xfrm>
            <a:off x="413642" y="1196455"/>
            <a:ext cx="3704969" cy="4838346"/>
          </a:xfrm>
          <a:prstGeom prst="rect">
            <a:avLst/>
          </a:prstGeom>
        </p:spPr>
      </p:pic>
      <p:pic>
        <p:nvPicPr>
          <p:cNvPr id="7" name="Picture 6">
            <a:extLst>
              <a:ext uri="{FF2B5EF4-FFF2-40B4-BE49-F238E27FC236}">
                <a16:creationId xmlns:a16="http://schemas.microsoft.com/office/drawing/2014/main" id="{D6A09CCB-766A-4713-A97F-30692AAA3CB2}"/>
              </a:ext>
            </a:extLst>
          </p:cNvPr>
          <p:cNvPicPr>
            <a:picLocks noChangeAspect="1"/>
          </p:cNvPicPr>
          <p:nvPr/>
        </p:nvPicPr>
        <p:blipFill rotWithShape="1">
          <a:blip r:embed="rId3"/>
          <a:srcRect t="27525" b="31815"/>
          <a:stretch/>
        </p:blipFill>
        <p:spPr>
          <a:xfrm>
            <a:off x="9271887" y="2190784"/>
            <a:ext cx="2037963" cy="2111796"/>
          </a:xfrm>
          <a:prstGeom prst="rect">
            <a:avLst/>
          </a:prstGeom>
        </p:spPr>
      </p:pic>
      <p:pic>
        <p:nvPicPr>
          <p:cNvPr id="8" name="Picture 7">
            <a:extLst>
              <a:ext uri="{FF2B5EF4-FFF2-40B4-BE49-F238E27FC236}">
                <a16:creationId xmlns:a16="http://schemas.microsoft.com/office/drawing/2014/main" id="{58B19D09-77FE-4F66-96CE-B6B2D94D1743}"/>
              </a:ext>
            </a:extLst>
          </p:cNvPr>
          <p:cNvPicPr>
            <a:picLocks noChangeAspect="1"/>
          </p:cNvPicPr>
          <p:nvPr/>
        </p:nvPicPr>
        <p:blipFill rotWithShape="1">
          <a:blip r:embed="rId3"/>
          <a:srcRect l="38593" t="19296" r="34639" b="74489"/>
          <a:stretch/>
        </p:blipFill>
        <p:spPr>
          <a:xfrm>
            <a:off x="10058400" y="1867950"/>
            <a:ext cx="545526" cy="322834"/>
          </a:xfrm>
          <a:prstGeom prst="rect">
            <a:avLst/>
          </a:prstGeom>
        </p:spPr>
      </p:pic>
      <p:grpSp>
        <p:nvGrpSpPr>
          <p:cNvPr id="9" name="Group 8">
            <a:extLst>
              <a:ext uri="{FF2B5EF4-FFF2-40B4-BE49-F238E27FC236}">
                <a16:creationId xmlns:a16="http://schemas.microsoft.com/office/drawing/2014/main" id="{8A541888-CECA-48D4-96AA-72446599BC95}"/>
              </a:ext>
            </a:extLst>
          </p:cNvPr>
          <p:cNvGrpSpPr/>
          <p:nvPr/>
        </p:nvGrpSpPr>
        <p:grpSpPr>
          <a:xfrm>
            <a:off x="4980474" y="1142511"/>
            <a:ext cx="3206262" cy="5694821"/>
            <a:chOff x="5387487" y="1142511"/>
            <a:chExt cx="3206262" cy="5694821"/>
          </a:xfrm>
        </p:grpSpPr>
        <p:pic>
          <p:nvPicPr>
            <p:cNvPr id="10" name="Picture 9">
              <a:extLst>
                <a:ext uri="{FF2B5EF4-FFF2-40B4-BE49-F238E27FC236}">
                  <a16:creationId xmlns:a16="http://schemas.microsoft.com/office/drawing/2014/main" id="{4864C166-EC8F-4486-8FB8-B5B1980F6714}"/>
                </a:ext>
              </a:extLst>
            </p:cNvPr>
            <p:cNvPicPr>
              <a:picLocks noChangeAspect="1"/>
            </p:cNvPicPr>
            <p:nvPr/>
          </p:nvPicPr>
          <p:blipFill rotWithShape="1">
            <a:blip r:embed="rId3"/>
            <a:srcRect b="74355"/>
            <a:stretch/>
          </p:blipFill>
          <p:spPr>
            <a:xfrm>
              <a:off x="5690760" y="1142511"/>
              <a:ext cx="2037963" cy="1331939"/>
            </a:xfrm>
            <a:prstGeom prst="rect">
              <a:avLst/>
            </a:prstGeom>
          </p:spPr>
        </p:pic>
        <p:sp>
          <p:nvSpPr>
            <p:cNvPr id="11" name="TextBox 10">
              <a:extLst>
                <a:ext uri="{FF2B5EF4-FFF2-40B4-BE49-F238E27FC236}">
                  <a16:creationId xmlns:a16="http://schemas.microsoft.com/office/drawing/2014/main" id="{8FA8C22D-6349-4AEF-B3FF-59F0C285990C}"/>
                </a:ext>
              </a:extLst>
            </p:cNvPr>
            <p:cNvSpPr txBox="1"/>
            <p:nvPr/>
          </p:nvSpPr>
          <p:spPr>
            <a:xfrm>
              <a:off x="5387487" y="6529555"/>
              <a:ext cx="3206262" cy="307777"/>
            </a:xfrm>
            <a:prstGeom prst="rect">
              <a:avLst/>
            </a:prstGeom>
            <a:noFill/>
          </p:spPr>
          <p:txBody>
            <a:bodyPr wrap="none" rtlCol="0">
              <a:spAutoFit/>
            </a:bodyPr>
            <a:lstStyle/>
            <a:p>
              <a:r>
                <a:rPr lang="en-US" sz="1400" b="1" dirty="0"/>
                <a:t>(Power RA V 2016, Nature Rev. Genetics)</a:t>
              </a:r>
            </a:p>
          </p:txBody>
        </p:sp>
        <p:pic>
          <p:nvPicPr>
            <p:cNvPr id="12" name="Picture 11">
              <a:extLst>
                <a:ext uri="{FF2B5EF4-FFF2-40B4-BE49-F238E27FC236}">
                  <a16:creationId xmlns:a16="http://schemas.microsoft.com/office/drawing/2014/main" id="{B659A594-57E3-45CA-AA56-217CBC6AF860}"/>
                </a:ext>
              </a:extLst>
            </p:cNvPr>
            <p:cNvPicPr>
              <a:picLocks noChangeAspect="1"/>
            </p:cNvPicPr>
            <p:nvPr/>
          </p:nvPicPr>
          <p:blipFill rotWithShape="1">
            <a:blip r:embed="rId3"/>
            <a:srcRect t="28102"/>
            <a:stretch/>
          </p:blipFill>
          <p:spPr>
            <a:xfrm>
              <a:off x="5755788" y="2530242"/>
              <a:ext cx="2037963" cy="3734218"/>
            </a:xfrm>
            <a:prstGeom prst="rect">
              <a:avLst/>
            </a:prstGeom>
          </p:spPr>
        </p:pic>
        <p:pic>
          <p:nvPicPr>
            <p:cNvPr id="13" name="Picture 12">
              <a:extLst>
                <a:ext uri="{FF2B5EF4-FFF2-40B4-BE49-F238E27FC236}">
                  <a16:creationId xmlns:a16="http://schemas.microsoft.com/office/drawing/2014/main" id="{39F37959-044F-4CC4-9AF3-5D926DC72473}"/>
                </a:ext>
              </a:extLst>
            </p:cNvPr>
            <p:cNvPicPr>
              <a:picLocks noChangeAspect="1"/>
            </p:cNvPicPr>
            <p:nvPr/>
          </p:nvPicPr>
          <p:blipFill rotWithShape="1">
            <a:blip r:embed="rId4"/>
            <a:srcRect t="1" r="89528" b="1778"/>
            <a:stretch/>
          </p:blipFill>
          <p:spPr>
            <a:xfrm>
              <a:off x="5779581" y="1588970"/>
              <a:ext cx="375247" cy="910976"/>
            </a:xfrm>
            <a:prstGeom prst="rect">
              <a:avLst/>
            </a:prstGeom>
          </p:spPr>
        </p:pic>
      </p:grpSp>
      <p:pic>
        <p:nvPicPr>
          <p:cNvPr id="14" name="Picture 13">
            <a:extLst>
              <a:ext uri="{FF2B5EF4-FFF2-40B4-BE49-F238E27FC236}">
                <a16:creationId xmlns:a16="http://schemas.microsoft.com/office/drawing/2014/main" id="{CB573428-4078-446D-AECB-BCA9DAAF702D}"/>
              </a:ext>
            </a:extLst>
          </p:cNvPr>
          <p:cNvPicPr>
            <a:picLocks noChangeAspect="1"/>
          </p:cNvPicPr>
          <p:nvPr/>
        </p:nvPicPr>
        <p:blipFill>
          <a:blip r:embed="rId5"/>
          <a:stretch>
            <a:fillRect/>
          </a:stretch>
        </p:blipFill>
        <p:spPr>
          <a:xfrm>
            <a:off x="8903528" y="4397351"/>
            <a:ext cx="2920104" cy="1216710"/>
          </a:xfrm>
          <a:prstGeom prst="rect">
            <a:avLst/>
          </a:prstGeom>
        </p:spPr>
      </p:pic>
      <p:pic>
        <p:nvPicPr>
          <p:cNvPr id="15" name="Picture 14">
            <a:extLst>
              <a:ext uri="{FF2B5EF4-FFF2-40B4-BE49-F238E27FC236}">
                <a16:creationId xmlns:a16="http://schemas.microsoft.com/office/drawing/2014/main" id="{135D328A-BE1B-4E0D-AC00-13D8368D3F1F}"/>
              </a:ext>
            </a:extLst>
          </p:cNvPr>
          <p:cNvPicPr>
            <a:picLocks noChangeAspect="1"/>
          </p:cNvPicPr>
          <p:nvPr/>
        </p:nvPicPr>
        <p:blipFill>
          <a:blip r:embed="rId6"/>
          <a:stretch>
            <a:fillRect/>
          </a:stretch>
        </p:blipFill>
        <p:spPr>
          <a:xfrm>
            <a:off x="9132988" y="1088971"/>
            <a:ext cx="3051595" cy="778979"/>
          </a:xfrm>
          <a:prstGeom prst="rect">
            <a:avLst/>
          </a:prstGeom>
        </p:spPr>
      </p:pic>
      <p:pic>
        <p:nvPicPr>
          <p:cNvPr id="16" name="Picture 15">
            <a:extLst>
              <a:ext uri="{FF2B5EF4-FFF2-40B4-BE49-F238E27FC236}">
                <a16:creationId xmlns:a16="http://schemas.microsoft.com/office/drawing/2014/main" id="{14BCCE8F-16D9-46BA-B188-82744A975BC3}"/>
              </a:ext>
            </a:extLst>
          </p:cNvPr>
          <p:cNvPicPr>
            <a:picLocks noChangeAspect="1"/>
          </p:cNvPicPr>
          <p:nvPr/>
        </p:nvPicPr>
        <p:blipFill rotWithShape="1">
          <a:blip r:embed="rId3"/>
          <a:srcRect l="38593" t="19296" r="34639" b="74489"/>
          <a:stretch/>
        </p:blipFill>
        <p:spPr>
          <a:xfrm>
            <a:off x="10058400" y="5783227"/>
            <a:ext cx="545526" cy="322834"/>
          </a:xfrm>
          <a:prstGeom prst="rect">
            <a:avLst/>
          </a:prstGeom>
        </p:spPr>
      </p:pic>
      <p:sp>
        <p:nvSpPr>
          <p:cNvPr id="17" name="TextBox 16">
            <a:extLst>
              <a:ext uri="{FF2B5EF4-FFF2-40B4-BE49-F238E27FC236}">
                <a16:creationId xmlns:a16="http://schemas.microsoft.com/office/drawing/2014/main" id="{F6E8250E-C813-4E52-B6C9-61E84106EB72}"/>
              </a:ext>
            </a:extLst>
          </p:cNvPr>
          <p:cNvSpPr txBox="1"/>
          <p:nvPr/>
        </p:nvSpPr>
        <p:spPr>
          <a:xfrm>
            <a:off x="9155877" y="6090561"/>
            <a:ext cx="2415405" cy="369332"/>
          </a:xfrm>
          <a:prstGeom prst="rect">
            <a:avLst/>
          </a:prstGeom>
          <a:noFill/>
        </p:spPr>
        <p:txBody>
          <a:bodyPr wrap="none" rtlCol="0">
            <a:spAutoFit/>
          </a:bodyPr>
          <a:lstStyle/>
          <a:p>
            <a:r>
              <a:rPr lang="en-US" dirty="0"/>
              <a:t>Experimental Validation</a:t>
            </a:r>
          </a:p>
        </p:txBody>
      </p:sp>
      <p:sp>
        <p:nvSpPr>
          <p:cNvPr id="18" name="Rectangle 17">
            <a:extLst>
              <a:ext uri="{FF2B5EF4-FFF2-40B4-BE49-F238E27FC236}">
                <a16:creationId xmlns:a16="http://schemas.microsoft.com/office/drawing/2014/main" id="{5486E574-FE34-48C1-BFD5-D5C188101BB8}"/>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Microbial GWAS</a:t>
            </a:r>
          </a:p>
        </p:txBody>
      </p:sp>
    </p:spTree>
    <p:extLst>
      <p:ext uri="{BB962C8B-B14F-4D97-AF65-F5344CB8AC3E}">
        <p14:creationId xmlns:p14="http://schemas.microsoft.com/office/powerpoint/2010/main" val="1911021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3005B-1804-C3E0-64E8-580AEC83BD68}"/>
              </a:ext>
            </a:extLst>
          </p:cNvPr>
          <p:cNvPicPr>
            <a:picLocks noChangeAspect="1"/>
          </p:cNvPicPr>
          <p:nvPr/>
        </p:nvPicPr>
        <p:blipFill rotWithShape="1">
          <a:blip r:embed="rId2"/>
          <a:srcRect l="325" t="11013" r="49675" b="32421"/>
          <a:stretch/>
        </p:blipFill>
        <p:spPr>
          <a:xfrm>
            <a:off x="1025884" y="1481390"/>
            <a:ext cx="6037431" cy="4239472"/>
          </a:xfrm>
          <a:prstGeom prst="rect">
            <a:avLst/>
          </a:prstGeom>
        </p:spPr>
      </p:pic>
      <p:sp>
        <p:nvSpPr>
          <p:cNvPr id="3" name="Rectangle 2">
            <a:extLst>
              <a:ext uri="{FF2B5EF4-FFF2-40B4-BE49-F238E27FC236}">
                <a16:creationId xmlns:a16="http://schemas.microsoft.com/office/drawing/2014/main" id="{A031EE4B-5842-EE84-BED0-525B6EDB837C}"/>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Genes in the accessory genome might be playing an important role</a:t>
            </a:r>
          </a:p>
        </p:txBody>
      </p:sp>
      <p:sp>
        <p:nvSpPr>
          <p:cNvPr id="6" name="Rectangle 5">
            <a:extLst>
              <a:ext uri="{FF2B5EF4-FFF2-40B4-BE49-F238E27FC236}">
                <a16:creationId xmlns:a16="http://schemas.microsoft.com/office/drawing/2014/main" id="{3C08F0FF-FCED-9390-14DC-178AEF69226A}"/>
              </a:ext>
            </a:extLst>
          </p:cNvPr>
          <p:cNvSpPr/>
          <p:nvPr/>
        </p:nvSpPr>
        <p:spPr>
          <a:xfrm>
            <a:off x="1025884" y="3429000"/>
            <a:ext cx="2959962" cy="2420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992369-6EF2-1FE9-7070-BC6175EB293F}"/>
              </a:ext>
            </a:extLst>
          </p:cNvPr>
          <p:cNvSpPr txBox="1"/>
          <p:nvPr/>
        </p:nvSpPr>
        <p:spPr>
          <a:xfrm>
            <a:off x="7063315" y="2644170"/>
            <a:ext cx="4752474" cy="1938992"/>
          </a:xfrm>
          <a:prstGeom prst="rect">
            <a:avLst/>
          </a:prstGeom>
          <a:noFill/>
        </p:spPr>
        <p:txBody>
          <a:bodyPr wrap="square" rtlCol="0">
            <a:spAutoFit/>
          </a:bodyPr>
          <a:lstStyle/>
          <a:p>
            <a:r>
              <a:rPr lang="en-US" sz="2400" dirty="0"/>
              <a:t>The </a:t>
            </a:r>
            <a:r>
              <a:rPr lang="en-US" sz="2400" b="1" dirty="0"/>
              <a:t>accessory genome </a:t>
            </a:r>
            <a:r>
              <a:rPr lang="en-US" sz="2400" dirty="0"/>
              <a:t>can be </a:t>
            </a:r>
            <a:r>
              <a:rPr lang="en-US" sz="2400" dirty="0" err="1"/>
              <a:t>analysed</a:t>
            </a:r>
            <a:r>
              <a:rPr lang="en-US" sz="2400" dirty="0"/>
              <a:t> by taking into consideration the presence or absence of genes that are strain specific. </a:t>
            </a:r>
          </a:p>
        </p:txBody>
      </p:sp>
      <p:sp>
        <p:nvSpPr>
          <p:cNvPr id="15" name="TextBox 14">
            <a:extLst>
              <a:ext uri="{FF2B5EF4-FFF2-40B4-BE49-F238E27FC236}">
                <a16:creationId xmlns:a16="http://schemas.microsoft.com/office/drawing/2014/main" id="{902B9354-633A-26DC-90D7-EA5E708032AA}"/>
              </a:ext>
            </a:extLst>
          </p:cNvPr>
          <p:cNvSpPr txBox="1"/>
          <p:nvPr/>
        </p:nvSpPr>
        <p:spPr>
          <a:xfrm>
            <a:off x="5011734" y="5477561"/>
            <a:ext cx="1974733" cy="307777"/>
          </a:xfrm>
          <a:prstGeom prst="rect">
            <a:avLst/>
          </a:prstGeom>
          <a:noFill/>
        </p:spPr>
        <p:txBody>
          <a:bodyPr wrap="square" rtlCol="0">
            <a:spAutoFit/>
          </a:bodyPr>
          <a:lstStyle/>
          <a:p>
            <a:r>
              <a:rPr lang="en-GB" sz="1400" dirty="0" err="1">
                <a:solidFill>
                  <a:schemeClr val="bg1">
                    <a:lumMod val="50000"/>
                  </a:schemeClr>
                </a:solidFill>
              </a:rPr>
              <a:t>Brockhurst</a:t>
            </a:r>
            <a:r>
              <a:rPr lang="en-GB" sz="1400" dirty="0">
                <a:solidFill>
                  <a:schemeClr val="bg1">
                    <a:lumMod val="50000"/>
                  </a:schemeClr>
                </a:solidFill>
              </a:rPr>
              <a:t> </a:t>
            </a:r>
            <a:r>
              <a:rPr lang="en-GB" sz="1400" i="1" dirty="0">
                <a:solidFill>
                  <a:schemeClr val="bg1">
                    <a:lumMod val="50000"/>
                  </a:schemeClr>
                </a:solidFill>
              </a:rPr>
              <a:t>et al</a:t>
            </a:r>
            <a:r>
              <a:rPr lang="en-GB" sz="1400" dirty="0">
                <a:solidFill>
                  <a:schemeClr val="bg1">
                    <a:lumMod val="50000"/>
                  </a:schemeClr>
                </a:solidFill>
              </a:rPr>
              <a:t>., 2019</a:t>
            </a:r>
            <a:endParaRPr lang="en-GB" dirty="0">
              <a:solidFill>
                <a:schemeClr val="bg1">
                  <a:lumMod val="50000"/>
                </a:schemeClr>
              </a:solidFill>
            </a:endParaRPr>
          </a:p>
        </p:txBody>
      </p:sp>
    </p:spTree>
    <p:extLst>
      <p:ext uri="{BB962C8B-B14F-4D97-AF65-F5344CB8AC3E}">
        <p14:creationId xmlns:p14="http://schemas.microsoft.com/office/powerpoint/2010/main" val="2557460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36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AC1AAA-A7FD-4E32-B812-010B69DD3F87}"/>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Microbial GWAS in the context of metformin</a:t>
            </a:r>
          </a:p>
        </p:txBody>
      </p:sp>
      <p:pic>
        <p:nvPicPr>
          <p:cNvPr id="7" name="Picture 6">
            <a:extLst>
              <a:ext uri="{FF2B5EF4-FFF2-40B4-BE49-F238E27FC236}">
                <a16:creationId xmlns:a16="http://schemas.microsoft.com/office/drawing/2014/main" id="{C5C454E0-6DBE-D861-51C3-53AB43778CD4}"/>
              </a:ext>
            </a:extLst>
          </p:cNvPr>
          <p:cNvPicPr>
            <a:picLocks noChangeAspect="1"/>
          </p:cNvPicPr>
          <p:nvPr/>
        </p:nvPicPr>
        <p:blipFill>
          <a:blip r:embed="rId3"/>
          <a:stretch>
            <a:fillRect/>
          </a:stretch>
        </p:blipFill>
        <p:spPr>
          <a:xfrm>
            <a:off x="705350" y="890954"/>
            <a:ext cx="8368311" cy="5857818"/>
          </a:xfrm>
          <a:prstGeom prst="rect">
            <a:avLst/>
          </a:prstGeom>
        </p:spPr>
      </p:pic>
      <p:sp>
        <p:nvSpPr>
          <p:cNvPr id="8" name="TextBox 7">
            <a:extLst>
              <a:ext uri="{FF2B5EF4-FFF2-40B4-BE49-F238E27FC236}">
                <a16:creationId xmlns:a16="http://schemas.microsoft.com/office/drawing/2014/main" id="{6D500244-257D-D57E-CBF5-D034A0655FD9}"/>
              </a:ext>
            </a:extLst>
          </p:cNvPr>
          <p:cNvSpPr txBox="1"/>
          <p:nvPr/>
        </p:nvSpPr>
        <p:spPr>
          <a:xfrm>
            <a:off x="9073661" y="1419226"/>
            <a:ext cx="2954216" cy="1323439"/>
          </a:xfrm>
          <a:prstGeom prst="rect">
            <a:avLst/>
          </a:prstGeom>
          <a:noFill/>
        </p:spPr>
        <p:txBody>
          <a:bodyPr wrap="square" rtlCol="0">
            <a:spAutoFit/>
          </a:bodyPr>
          <a:lstStyle/>
          <a:p>
            <a:r>
              <a:rPr lang="en-US" sz="2000" i="1" dirty="0"/>
              <a:t>Presence/absence </a:t>
            </a:r>
            <a:r>
              <a:rPr lang="en-US" sz="2000" dirty="0"/>
              <a:t>data can be used to understand how </a:t>
            </a:r>
            <a:r>
              <a:rPr lang="en-US" sz="2000" b="1" dirty="0"/>
              <a:t>genetic variation </a:t>
            </a:r>
            <a:r>
              <a:rPr lang="en-US" sz="2000" dirty="0"/>
              <a:t>can be linked to </a:t>
            </a:r>
            <a:r>
              <a:rPr lang="en-US" sz="2000" b="1" dirty="0"/>
              <a:t>phenotype</a:t>
            </a:r>
          </a:p>
        </p:txBody>
      </p:sp>
    </p:spTree>
    <p:extLst>
      <p:ext uri="{BB962C8B-B14F-4D97-AF65-F5344CB8AC3E}">
        <p14:creationId xmlns:p14="http://schemas.microsoft.com/office/powerpoint/2010/main" val="101074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n 8">
            <a:extLst>
              <a:ext uri="{FF2B5EF4-FFF2-40B4-BE49-F238E27FC236}">
                <a16:creationId xmlns:a16="http://schemas.microsoft.com/office/drawing/2014/main" id="{78BC9566-FA70-4E80-8E3C-0FC9BFDB85FC}"/>
              </a:ext>
            </a:extLst>
          </p:cNvPr>
          <p:cNvPicPr>
            <a:picLocks noChangeAspect="1"/>
          </p:cNvPicPr>
          <p:nvPr/>
        </p:nvPicPr>
        <p:blipFill>
          <a:blip r:embed="rId3"/>
          <a:stretch>
            <a:fillRect/>
          </a:stretch>
        </p:blipFill>
        <p:spPr>
          <a:xfrm>
            <a:off x="1742263" y="510775"/>
            <a:ext cx="8707474" cy="6347225"/>
          </a:xfrm>
          <a:prstGeom prst="rect">
            <a:avLst/>
          </a:prstGeom>
        </p:spPr>
      </p:pic>
      <p:sp>
        <p:nvSpPr>
          <p:cNvPr id="4" name="Rectangle 3">
            <a:extLst>
              <a:ext uri="{FF2B5EF4-FFF2-40B4-BE49-F238E27FC236}">
                <a16:creationId xmlns:a16="http://schemas.microsoft.com/office/drawing/2014/main" id="{A7AC1AAA-A7FD-4E32-B812-010B69DD3F87}"/>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Microbial GWAS in the context of metformin</a:t>
            </a:r>
          </a:p>
        </p:txBody>
      </p:sp>
    </p:spTree>
    <p:extLst>
      <p:ext uri="{BB962C8B-B14F-4D97-AF65-F5344CB8AC3E}">
        <p14:creationId xmlns:p14="http://schemas.microsoft.com/office/powerpoint/2010/main" val="228023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AEF2D2-36AD-BE09-0BC4-049CBB390F52}"/>
              </a:ext>
            </a:extLst>
          </p:cNvPr>
          <p:cNvSpPr txBox="1"/>
          <p:nvPr/>
        </p:nvSpPr>
        <p:spPr>
          <a:xfrm>
            <a:off x="653940" y="1639229"/>
            <a:ext cx="6099716" cy="3970318"/>
          </a:xfrm>
          <a:prstGeom prst="rect">
            <a:avLst/>
          </a:prstGeom>
          <a:noFill/>
        </p:spPr>
        <p:txBody>
          <a:bodyPr wrap="square">
            <a:spAutoFit/>
          </a:bodyPr>
          <a:lstStyle/>
          <a:p>
            <a:pPr algn="l" rtl="0"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a:t>
            </a:r>
            <a:r>
              <a:rPr lang="en-GB" b="1" i="0" u="none" strike="noStrike" dirty="0">
                <a:solidFill>
                  <a:srgbClr val="000000"/>
                </a:solidFill>
                <a:effectLst/>
                <a:latin typeface="Calibri" panose="020F0502020204030204" pitchFamily="34" charset="0"/>
              </a:rPr>
              <a:t>Microbes</a:t>
            </a:r>
            <a:r>
              <a:rPr lang="en-GB" b="0" i="0" u="none" strike="noStrike" dirty="0">
                <a:solidFill>
                  <a:srgbClr val="000000"/>
                </a:solidFill>
                <a:effectLst/>
                <a:latin typeface="Calibri" panose="020F0502020204030204" pitchFamily="34" charset="0"/>
              </a:rPr>
              <a:t> can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a:t>
            </a:r>
            <a:r>
              <a:rPr lang="en-GB" b="1" i="0" u="none" strike="noStrike" dirty="0">
                <a:solidFill>
                  <a:srgbClr val="000000"/>
                </a:solidFill>
                <a:effectLst/>
                <a:latin typeface="Calibri" panose="020F0502020204030204" pitchFamily="34" charset="0"/>
              </a:rPr>
              <a:t>uptake drugs </a:t>
            </a:r>
            <a:r>
              <a:rPr lang="en-GB" b="0" i="0" u="none" strike="noStrike" dirty="0">
                <a:solidFill>
                  <a:srgbClr val="3B3838"/>
                </a:solidFill>
                <a:effectLst/>
                <a:latin typeface="Calibri" panose="020F0502020204030204" pitchFamily="34" charset="0"/>
              </a:rPr>
              <a:t>(</a:t>
            </a:r>
            <a:r>
              <a:rPr lang="en-US" b="0" i="0" u="none" strike="noStrike" dirty="0" err="1">
                <a:solidFill>
                  <a:srgbClr val="3B3838"/>
                </a:solidFill>
                <a:effectLst/>
                <a:latin typeface="Calibri" panose="020F0502020204030204" pitchFamily="34" charset="0"/>
              </a:rPr>
              <a:t>Spanogiannopoulos</a:t>
            </a:r>
            <a:r>
              <a:rPr lang="en-US" b="0" i="0" u="none" strike="noStrike" dirty="0">
                <a:solidFill>
                  <a:srgbClr val="3B3838"/>
                </a:solidFill>
                <a:effectLst/>
                <a:latin typeface="Calibri" panose="020F0502020204030204" pitchFamily="34" charset="0"/>
              </a:rPr>
              <a:t> et al 2016; </a:t>
            </a:r>
            <a:r>
              <a:rPr lang="en-GB" b="0" i="0" u="none" strike="noStrike" dirty="0">
                <a:solidFill>
                  <a:srgbClr val="3B3838"/>
                </a:solidFill>
                <a:effectLst/>
                <a:latin typeface="Calibri" panose="020F0502020204030204" pitchFamily="34" charset="0"/>
              </a:rPr>
              <a:t>Zimmermann et al 2019)</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chemically </a:t>
            </a:r>
            <a:r>
              <a:rPr lang="en-GB" b="1" i="0" u="none" strike="noStrike" dirty="0">
                <a:solidFill>
                  <a:srgbClr val="000000"/>
                </a:solidFill>
                <a:effectLst/>
                <a:latin typeface="Calibri" panose="020F0502020204030204" pitchFamily="34" charset="0"/>
              </a:rPr>
              <a:t>change </a:t>
            </a:r>
            <a:r>
              <a:rPr lang="en-GB" b="0" i="0" u="none" strike="noStrike" dirty="0">
                <a:solidFill>
                  <a:srgbClr val="000000"/>
                </a:solidFill>
                <a:effectLst/>
                <a:latin typeface="Calibri" panose="020F0502020204030204" pitchFamily="34" charset="0"/>
              </a:rPr>
              <a:t>its </a:t>
            </a:r>
            <a:r>
              <a:rPr lang="en-GB" b="1" i="0" u="none" strike="noStrike" dirty="0">
                <a:solidFill>
                  <a:srgbClr val="000000"/>
                </a:solidFill>
                <a:effectLst/>
                <a:latin typeface="Calibri" panose="020F0502020204030204" pitchFamily="34" charset="0"/>
              </a:rPr>
              <a:t>structure </a:t>
            </a:r>
            <a:r>
              <a:rPr lang="en-GB" b="0" i="0" u="none" strike="noStrike" dirty="0">
                <a:solidFill>
                  <a:srgbClr val="3B3838"/>
                </a:solidFill>
                <a:effectLst/>
                <a:latin typeface="Calibri" panose="020F0502020204030204" pitchFamily="34" charset="0"/>
              </a:rPr>
              <a:t>(Maier et al 2018)</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influence </a:t>
            </a:r>
            <a:r>
              <a:rPr lang="en-GB" b="1" i="0" u="none" strike="noStrike" dirty="0">
                <a:solidFill>
                  <a:srgbClr val="000000"/>
                </a:solidFill>
                <a:effectLst/>
                <a:latin typeface="Calibri" panose="020F0502020204030204" pitchFamily="34" charset="0"/>
              </a:rPr>
              <a:t>drug efficacy</a:t>
            </a:r>
            <a:r>
              <a:rPr lang="en-GB" b="0" i="0" u="none" strike="noStrike" dirty="0">
                <a:solidFill>
                  <a:srgbClr val="000000"/>
                </a:solidFill>
                <a:effectLst/>
                <a:latin typeface="Calibri" panose="020F0502020204030204" pitchFamily="34" charset="0"/>
              </a:rPr>
              <a:t> (</a:t>
            </a:r>
            <a:r>
              <a:rPr lang="en-GB" b="0" i="0" u="none" strike="noStrike" dirty="0">
                <a:solidFill>
                  <a:srgbClr val="3B3838"/>
                </a:solidFill>
                <a:effectLst/>
                <a:latin typeface="Calibri" panose="020F0502020204030204" pitchFamily="34" charset="0"/>
              </a:rPr>
              <a:t>Scott et al 2017; Pryor et al 2019</a:t>
            </a:r>
            <a:r>
              <a:rPr lang="en-GB" b="0" i="0" u="none" strike="noStrike" dirty="0">
                <a:solidFill>
                  <a:srgbClr val="000000"/>
                </a:solidFill>
                <a:effectLst/>
                <a:latin typeface="Calibri" panose="020F0502020204030204" pitchFamily="34" charset="0"/>
              </a:rPr>
              <a: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endParaRPr lang="en-GB"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a:t>
            </a:r>
            <a:r>
              <a:rPr lang="en-GB" b="1" i="0" u="none" strike="noStrike" dirty="0">
                <a:solidFill>
                  <a:srgbClr val="000000"/>
                </a:solidFill>
                <a:effectLst/>
                <a:latin typeface="Calibri" panose="020F0502020204030204" pitchFamily="34" charset="0"/>
              </a:rPr>
              <a:t>Long term drug treatment </a:t>
            </a:r>
            <a:r>
              <a:rPr lang="en-GB" b="0" i="0" u="none" strike="noStrike" dirty="0">
                <a:solidFill>
                  <a:srgbClr val="000000"/>
                </a:solidFill>
                <a:effectLst/>
                <a:latin typeface="Calibri" panose="020F0502020204030204" pitchFamily="34" charset="0"/>
              </a:rPr>
              <a:t>or extensive drug exposure</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Antibiotics </a:t>
            </a:r>
            <a:r>
              <a:rPr lang="en-GB" b="0" i="0" u="none" strike="noStrike" dirty="0">
                <a:solidFill>
                  <a:srgbClr val="3B3838"/>
                </a:solidFill>
                <a:effectLst/>
                <a:latin typeface="Calibri" panose="020F0502020204030204" pitchFamily="34" charset="0"/>
              </a:rPr>
              <a:t>(Maier </a:t>
            </a:r>
            <a:r>
              <a:rPr lang="en-GB" b="0" i="1" u="none" strike="noStrike" dirty="0">
                <a:solidFill>
                  <a:srgbClr val="3B3838"/>
                </a:solidFill>
                <a:effectLst/>
                <a:latin typeface="Calibri" panose="020F0502020204030204" pitchFamily="34" charset="0"/>
              </a:rPr>
              <a:t>et al</a:t>
            </a:r>
            <a:r>
              <a:rPr lang="en-GB" b="0" i="0" u="none" strike="noStrike" dirty="0">
                <a:solidFill>
                  <a:srgbClr val="3B3838"/>
                </a:solidFill>
                <a:effectLst/>
                <a:latin typeface="Calibri" panose="020F0502020204030204" pitchFamily="34" charset="0"/>
              </a:rPr>
              <a:t>., 2021)</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Antipsychotics </a:t>
            </a:r>
            <a:r>
              <a:rPr lang="en-GB" b="0" i="0" u="none" strike="noStrike" dirty="0">
                <a:solidFill>
                  <a:srgbClr val="3B3838"/>
                </a:solidFill>
                <a:effectLst/>
                <a:latin typeface="Calibri" panose="020F0502020204030204" pitchFamily="34" charset="0"/>
              </a:rPr>
              <a:t>(Yuan </a:t>
            </a:r>
            <a:r>
              <a:rPr lang="en-GB" b="0" i="1" u="none" strike="noStrike" dirty="0">
                <a:solidFill>
                  <a:srgbClr val="3B3838"/>
                </a:solidFill>
                <a:effectLst/>
                <a:latin typeface="Calibri" panose="020F0502020204030204" pitchFamily="34" charset="0"/>
              </a:rPr>
              <a:t>et al.</a:t>
            </a:r>
            <a:r>
              <a:rPr lang="en-GB" b="0" i="0" u="none" strike="noStrike" dirty="0">
                <a:solidFill>
                  <a:srgbClr val="3B3838"/>
                </a:solidFill>
                <a:effectLst/>
                <a:latin typeface="Calibri" panose="020F0502020204030204" pitchFamily="34" charset="0"/>
              </a:rPr>
              <a:t>, 2018)</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Anti-diabetic drugs &gt; </a:t>
            </a:r>
            <a:r>
              <a:rPr lang="en-GB" b="0" i="0" u="none" strike="noStrike" dirty="0">
                <a:solidFill>
                  <a:srgbClr val="00B050"/>
                </a:solidFill>
                <a:effectLst/>
                <a:latin typeface="Calibri" panose="020F0502020204030204" pitchFamily="34" charset="0"/>
              </a:rPr>
              <a:t>metformin </a:t>
            </a:r>
            <a:r>
              <a:rPr lang="en-GB" b="0" i="0" u="none" strike="noStrike" dirty="0">
                <a:solidFill>
                  <a:srgbClr val="3B3838"/>
                </a:solidFill>
                <a:effectLst/>
                <a:latin typeface="Calibri" panose="020F0502020204030204" pitchFamily="34" charset="0"/>
              </a:rPr>
              <a:t>(</a:t>
            </a:r>
            <a:r>
              <a:rPr lang="en-GB" b="0" i="0" u="none" strike="noStrike" dirty="0" err="1">
                <a:solidFill>
                  <a:srgbClr val="3B3838"/>
                </a:solidFill>
                <a:effectLst/>
                <a:latin typeface="Calibri" panose="020F0502020204030204" pitchFamily="34" charset="0"/>
              </a:rPr>
              <a:t>Forslund</a:t>
            </a:r>
            <a:r>
              <a:rPr lang="en-GB" b="0" i="0" u="none" strike="noStrike" dirty="0">
                <a:solidFill>
                  <a:srgbClr val="3B3838"/>
                </a:solidFill>
                <a:effectLst/>
                <a:latin typeface="Calibri" panose="020F0502020204030204" pitchFamily="34" charset="0"/>
              </a:rPr>
              <a:t> </a:t>
            </a:r>
            <a:r>
              <a:rPr lang="en-GB" b="0" i="1" u="none" strike="noStrike" dirty="0">
                <a:solidFill>
                  <a:srgbClr val="3B3838"/>
                </a:solidFill>
                <a:effectLst/>
                <a:latin typeface="Calibri" panose="020F0502020204030204" pitchFamily="34" charset="0"/>
              </a:rPr>
              <a:t>et al </a:t>
            </a:r>
            <a:r>
              <a:rPr lang="en-GB" b="0" i="0" u="none" strike="noStrike" dirty="0">
                <a:solidFill>
                  <a:srgbClr val="3B3838"/>
                </a:solidFill>
                <a:effectLst/>
                <a:latin typeface="Calibri" panose="020F0502020204030204" pitchFamily="34" charset="0"/>
              </a:rPr>
              <a:t>2015; Pryor </a:t>
            </a:r>
            <a:r>
              <a:rPr lang="en-GB" b="0" i="1" u="none" strike="noStrike" dirty="0">
                <a:solidFill>
                  <a:srgbClr val="3B3838"/>
                </a:solidFill>
                <a:effectLst/>
                <a:latin typeface="Calibri" panose="020F0502020204030204" pitchFamily="34" charset="0"/>
              </a:rPr>
              <a:t>et al.</a:t>
            </a:r>
            <a:r>
              <a:rPr lang="en-GB" b="0" i="0" u="none" strike="noStrike" dirty="0">
                <a:solidFill>
                  <a:srgbClr val="3B3838"/>
                </a:solidFill>
                <a:effectLst/>
                <a:latin typeface="Calibri" panose="020F0502020204030204" pitchFamily="34" charset="0"/>
              </a:rPr>
              <a:t> 2019)</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r>
              <a:rPr lang="en-GB" b="0" i="0" dirty="0">
                <a:solidFill>
                  <a:srgbClr val="000000"/>
                </a:solidFill>
                <a:effectLst/>
                <a:latin typeface="Calibri" panose="020F0502020204030204" pitchFamily="34" charset="0"/>
              </a:rPr>
              <a:t>​</a:t>
            </a:r>
            <a:endParaRPr lang="en-GB"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b="0" i="0" u="none" strike="noStrike" dirty="0">
                <a:solidFill>
                  <a:srgbClr val="000000"/>
                </a:solidFill>
                <a:effectLst/>
                <a:latin typeface="Calibri" panose="020F0502020204030204" pitchFamily="34" charset="0"/>
              </a:rPr>
              <a:t> </a:t>
            </a:r>
            <a:r>
              <a:rPr lang="en-GB" b="1" i="0" u="none" strike="noStrike" dirty="0">
                <a:solidFill>
                  <a:srgbClr val="000000"/>
                </a:solidFill>
                <a:effectLst/>
                <a:latin typeface="Calibri" panose="020F0502020204030204" pitchFamily="34" charset="0"/>
              </a:rPr>
              <a:t>Effects on the host can be highly variable!</a:t>
            </a:r>
            <a:endParaRPr lang="en-US" b="1" i="0" dirty="0">
              <a:solidFill>
                <a:srgbClr val="000000"/>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3B0D46AB-77A0-D1EA-1362-93299BF3DFC9}"/>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Introduction – bacteria respond to drugs in different ways</a:t>
            </a:r>
          </a:p>
        </p:txBody>
      </p:sp>
      <p:pic>
        <p:nvPicPr>
          <p:cNvPr id="8" name="Picture 7">
            <a:extLst>
              <a:ext uri="{FF2B5EF4-FFF2-40B4-BE49-F238E27FC236}">
                <a16:creationId xmlns:a16="http://schemas.microsoft.com/office/drawing/2014/main" id="{A2407A18-8185-4EE8-0BA3-FB0AE7D3B5E3}"/>
              </a:ext>
            </a:extLst>
          </p:cNvPr>
          <p:cNvPicPr>
            <a:picLocks noChangeAspect="1"/>
          </p:cNvPicPr>
          <p:nvPr/>
        </p:nvPicPr>
        <p:blipFill rotWithShape="1">
          <a:blip r:embed="rId3"/>
          <a:srcRect r="4122"/>
          <a:stretch/>
        </p:blipFill>
        <p:spPr>
          <a:xfrm>
            <a:off x="6474983" y="1499560"/>
            <a:ext cx="5447386" cy="4330227"/>
          </a:xfrm>
          <a:prstGeom prst="rect">
            <a:avLst/>
          </a:prstGeom>
        </p:spPr>
      </p:pic>
      <p:sp>
        <p:nvSpPr>
          <p:cNvPr id="16" name="TextBox 15">
            <a:extLst>
              <a:ext uri="{FF2B5EF4-FFF2-40B4-BE49-F238E27FC236}">
                <a16:creationId xmlns:a16="http://schemas.microsoft.com/office/drawing/2014/main" id="{5C36FE66-6C8C-8387-59EA-A2826CC052BF}"/>
              </a:ext>
            </a:extLst>
          </p:cNvPr>
          <p:cNvSpPr txBox="1"/>
          <p:nvPr/>
        </p:nvSpPr>
        <p:spPr>
          <a:xfrm>
            <a:off x="6912676" y="5609547"/>
            <a:ext cx="2676801" cy="369332"/>
          </a:xfrm>
          <a:prstGeom prst="rect">
            <a:avLst/>
          </a:prstGeom>
          <a:noFill/>
        </p:spPr>
        <p:txBody>
          <a:bodyPr wrap="square">
            <a:spAutoFit/>
          </a:bodyPr>
          <a:lstStyle/>
          <a:p>
            <a:pPr algn="l" rtl="0" fontAlgn="base"/>
            <a:r>
              <a:rPr lang="en-GB" sz="1800" b="0" i="0" u="none" strike="noStrike" dirty="0" err="1">
                <a:solidFill>
                  <a:schemeClr val="bg1">
                    <a:lumMod val="50000"/>
                  </a:schemeClr>
                </a:solidFill>
                <a:effectLst/>
                <a:latin typeface="Calibri" panose="020F0502020204030204" pitchFamily="34" charset="0"/>
              </a:rPr>
              <a:t>Norvaias</a:t>
            </a:r>
            <a:r>
              <a:rPr lang="en-GB" sz="1800" b="0" i="0" u="none" strike="noStrike" dirty="0">
                <a:solidFill>
                  <a:schemeClr val="bg1">
                    <a:lumMod val="50000"/>
                  </a:schemeClr>
                </a:solidFill>
                <a:effectLst/>
                <a:latin typeface="Calibri" panose="020F0502020204030204" pitchFamily="34" charset="0"/>
              </a:rPr>
              <a:t> &amp; </a:t>
            </a:r>
            <a:r>
              <a:rPr lang="en-GB" sz="1800" b="0" i="0" u="none" strike="noStrike" dirty="0" err="1">
                <a:solidFill>
                  <a:schemeClr val="bg1">
                    <a:lumMod val="50000"/>
                  </a:schemeClr>
                </a:solidFill>
                <a:effectLst/>
                <a:latin typeface="Calibri" panose="020F0502020204030204" pitchFamily="34" charset="0"/>
              </a:rPr>
              <a:t>Cabreiro</a:t>
            </a:r>
            <a:r>
              <a:rPr lang="en-GB" i="1" dirty="0">
                <a:solidFill>
                  <a:schemeClr val="bg1">
                    <a:lumMod val="50000"/>
                  </a:schemeClr>
                </a:solidFill>
                <a:latin typeface="Calibri" panose="020F0502020204030204" pitchFamily="34" charset="0"/>
              </a:rPr>
              <a:t>,</a:t>
            </a:r>
            <a:r>
              <a:rPr lang="en-GB" sz="1800" b="0" i="1" u="none" strike="noStrike" dirty="0">
                <a:solidFill>
                  <a:schemeClr val="bg1">
                    <a:lumMod val="50000"/>
                  </a:schemeClr>
                </a:solidFill>
                <a:effectLst/>
                <a:latin typeface="Calibri" panose="020F0502020204030204" pitchFamily="34" charset="0"/>
              </a:rPr>
              <a:t> </a:t>
            </a:r>
            <a:r>
              <a:rPr lang="en-GB" sz="1800" b="0" i="0" u="none" strike="noStrike" dirty="0">
                <a:solidFill>
                  <a:schemeClr val="bg1">
                    <a:lumMod val="50000"/>
                  </a:schemeClr>
                </a:solidFill>
                <a:effectLst/>
                <a:latin typeface="Calibri" panose="020F0502020204030204" pitchFamily="34" charset="0"/>
              </a:rPr>
              <a:t>2018</a:t>
            </a:r>
            <a:endParaRPr lang="en-US" sz="1800" b="0" i="0" dirty="0">
              <a:solidFill>
                <a:schemeClr val="bg1">
                  <a:lumMod val="50000"/>
                </a:schemeClr>
              </a:solidFill>
              <a:effectLst/>
              <a:latin typeface="Segoe UI" panose="020B0502040204020203" pitchFamily="34" charset="0"/>
            </a:endParaRPr>
          </a:p>
        </p:txBody>
      </p:sp>
    </p:spTree>
    <p:extLst>
      <p:ext uri="{BB962C8B-B14F-4D97-AF65-F5344CB8AC3E}">
        <p14:creationId xmlns:p14="http://schemas.microsoft.com/office/powerpoint/2010/main" val="416207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33652D-A703-4B87-851E-54C3E2B0AA4B}"/>
              </a:ext>
            </a:extLst>
          </p:cNvPr>
          <p:cNvPicPr>
            <a:picLocks noChangeAspect="1"/>
          </p:cNvPicPr>
          <p:nvPr/>
        </p:nvPicPr>
        <p:blipFill rotWithShape="1">
          <a:blip r:embed="rId2"/>
          <a:srcRect b="28607"/>
          <a:stretch/>
        </p:blipFill>
        <p:spPr>
          <a:xfrm>
            <a:off x="1888749" y="558987"/>
            <a:ext cx="6467024" cy="6299013"/>
          </a:xfrm>
          <a:prstGeom prst="rect">
            <a:avLst/>
          </a:prstGeom>
        </p:spPr>
      </p:pic>
      <p:sp>
        <p:nvSpPr>
          <p:cNvPr id="5" name="Rectangle 4">
            <a:extLst>
              <a:ext uri="{FF2B5EF4-FFF2-40B4-BE49-F238E27FC236}">
                <a16:creationId xmlns:a16="http://schemas.microsoft.com/office/drawing/2014/main" id="{EAA4D811-84A3-4888-BECC-43E21DB5AD7C}"/>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Microbial GWAS in the context of metformin</a:t>
            </a:r>
          </a:p>
        </p:txBody>
      </p:sp>
      <p:sp>
        <p:nvSpPr>
          <p:cNvPr id="6" name="TextBox 5">
            <a:extLst>
              <a:ext uri="{FF2B5EF4-FFF2-40B4-BE49-F238E27FC236}">
                <a16:creationId xmlns:a16="http://schemas.microsoft.com/office/drawing/2014/main" id="{C2421AEF-2BD5-E6C7-169C-01CEBA315DAF}"/>
              </a:ext>
            </a:extLst>
          </p:cNvPr>
          <p:cNvSpPr txBox="1"/>
          <p:nvPr/>
        </p:nvSpPr>
        <p:spPr>
          <a:xfrm>
            <a:off x="8767528" y="1688123"/>
            <a:ext cx="3071446" cy="1631216"/>
          </a:xfrm>
          <a:prstGeom prst="rect">
            <a:avLst/>
          </a:prstGeom>
          <a:noFill/>
        </p:spPr>
        <p:txBody>
          <a:bodyPr wrap="square" rtlCol="0">
            <a:spAutoFit/>
          </a:bodyPr>
          <a:lstStyle/>
          <a:p>
            <a:r>
              <a:rPr lang="en-US" sz="2000" b="1" dirty="0"/>
              <a:t>Enrichment analysis </a:t>
            </a:r>
            <a:r>
              <a:rPr lang="en-US" sz="2000" dirty="0"/>
              <a:t>shows some potential bacterial pathways that may be acting in host response to metformin</a:t>
            </a:r>
          </a:p>
        </p:txBody>
      </p:sp>
    </p:spTree>
    <p:extLst>
      <p:ext uri="{BB962C8B-B14F-4D97-AF65-F5344CB8AC3E}">
        <p14:creationId xmlns:p14="http://schemas.microsoft.com/office/powerpoint/2010/main" val="1370136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31EE4B-5842-EE84-BED0-525B6EDB837C}"/>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lumMod val="95000"/>
                    <a:lumOff val="5000"/>
                  </a:schemeClr>
                </a:solidFill>
              </a:rPr>
              <a:t>E. coli </a:t>
            </a:r>
            <a:r>
              <a:rPr lang="en-GB" b="1" dirty="0">
                <a:solidFill>
                  <a:schemeClr val="tx1">
                    <a:lumMod val="95000"/>
                    <a:lumOff val="5000"/>
                  </a:schemeClr>
                </a:solidFill>
              </a:rPr>
              <a:t>core genome can be studied as well</a:t>
            </a:r>
          </a:p>
        </p:txBody>
      </p:sp>
      <p:sp>
        <p:nvSpPr>
          <p:cNvPr id="5" name="TextBox 4">
            <a:extLst>
              <a:ext uri="{FF2B5EF4-FFF2-40B4-BE49-F238E27FC236}">
                <a16:creationId xmlns:a16="http://schemas.microsoft.com/office/drawing/2014/main" id="{29CEC6B4-FBD8-4303-328E-DF53177E8EFC}"/>
              </a:ext>
            </a:extLst>
          </p:cNvPr>
          <p:cNvSpPr txBox="1"/>
          <p:nvPr/>
        </p:nvSpPr>
        <p:spPr>
          <a:xfrm>
            <a:off x="7063315" y="2644170"/>
            <a:ext cx="4752474" cy="1569660"/>
          </a:xfrm>
          <a:prstGeom prst="rect">
            <a:avLst/>
          </a:prstGeom>
          <a:noFill/>
        </p:spPr>
        <p:txBody>
          <a:bodyPr wrap="square" rtlCol="0">
            <a:spAutoFit/>
          </a:bodyPr>
          <a:lstStyle/>
          <a:p>
            <a:r>
              <a:rPr lang="en-US" sz="2400" dirty="0"/>
              <a:t>The </a:t>
            </a:r>
            <a:r>
              <a:rPr lang="en-US" sz="2400" b="1" dirty="0"/>
              <a:t>core genome </a:t>
            </a:r>
            <a:r>
              <a:rPr lang="en-US" sz="2400" dirty="0"/>
              <a:t>can be </a:t>
            </a:r>
            <a:r>
              <a:rPr lang="en-US" sz="2400" dirty="0" err="1"/>
              <a:t>analysed</a:t>
            </a:r>
            <a:r>
              <a:rPr lang="en-US" sz="2400" dirty="0"/>
              <a:t> by taking into account the genetic variants that occur in the population (SNPs, structural variants, indels…)</a:t>
            </a:r>
          </a:p>
        </p:txBody>
      </p:sp>
      <p:grpSp>
        <p:nvGrpSpPr>
          <p:cNvPr id="4" name="Group 3">
            <a:extLst>
              <a:ext uri="{FF2B5EF4-FFF2-40B4-BE49-F238E27FC236}">
                <a16:creationId xmlns:a16="http://schemas.microsoft.com/office/drawing/2014/main" id="{5F9C46D7-550C-E3BC-E331-5CDFBD8CB17A}"/>
              </a:ext>
            </a:extLst>
          </p:cNvPr>
          <p:cNvGrpSpPr/>
          <p:nvPr/>
        </p:nvGrpSpPr>
        <p:grpSpPr>
          <a:xfrm>
            <a:off x="1025884" y="558987"/>
            <a:ext cx="6037431" cy="4446767"/>
            <a:chOff x="1025884" y="1274095"/>
            <a:chExt cx="6037431" cy="4446767"/>
          </a:xfrm>
        </p:grpSpPr>
        <p:pic>
          <p:nvPicPr>
            <p:cNvPr id="2" name="Picture 1">
              <a:extLst>
                <a:ext uri="{FF2B5EF4-FFF2-40B4-BE49-F238E27FC236}">
                  <a16:creationId xmlns:a16="http://schemas.microsoft.com/office/drawing/2014/main" id="{1753005B-1804-C3E0-64E8-580AEC83BD68}"/>
                </a:ext>
              </a:extLst>
            </p:cNvPr>
            <p:cNvPicPr>
              <a:picLocks noChangeAspect="1"/>
            </p:cNvPicPr>
            <p:nvPr/>
          </p:nvPicPr>
          <p:blipFill rotWithShape="1">
            <a:blip r:embed="rId2"/>
            <a:srcRect l="325" t="11013" r="49675" b="32421"/>
            <a:stretch/>
          </p:blipFill>
          <p:spPr>
            <a:xfrm>
              <a:off x="1025884" y="1481390"/>
              <a:ext cx="6037431" cy="4239472"/>
            </a:xfrm>
            <a:prstGeom prst="rect">
              <a:avLst/>
            </a:prstGeom>
          </p:spPr>
        </p:pic>
        <p:sp>
          <p:nvSpPr>
            <p:cNvPr id="6" name="Rectangle 5">
              <a:extLst>
                <a:ext uri="{FF2B5EF4-FFF2-40B4-BE49-F238E27FC236}">
                  <a16:creationId xmlns:a16="http://schemas.microsoft.com/office/drawing/2014/main" id="{3C08F0FF-FCED-9390-14DC-178AEF69226A}"/>
                </a:ext>
              </a:extLst>
            </p:cNvPr>
            <p:cNvSpPr/>
            <p:nvPr/>
          </p:nvSpPr>
          <p:spPr>
            <a:xfrm>
              <a:off x="1488830" y="1274095"/>
              <a:ext cx="3305907" cy="1879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C45FFB-7E6E-9BE3-CE94-4935081A280C}"/>
                </a:ext>
              </a:extLst>
            </p:cNvPr>
            <p:cNvSpPr/>
            <p:nvPr/>
          </p:nvSpPr>
          <p:spPr>
            <a:xfrm>
              <a:off x="1758460" y="4888523"/>
              <a:ext cx="2391509" cy="695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8DDF832-E730-7459-F614-5DEBB3052074}"/>
              </a:ext>
            </a:extLst>
          </p:cNvPr>
          <p:cNvSpPr txBox="1"/>
          <p:nvPr/>
        </p:nvSpPr>
        <p:spPr>
          <a:xfrm>
            <a:off x="4882545" y="4714908"/>
            <a:ext cx="1974733" cy="307777"/>
          </a:xfrm>
          <a:prstGeom prst="rect">
            <a:avLst/>
          </a:prstGeom>
          <a:noFill/>
        </p:spPr>
        <p:txBody>
          <a:bodyPr wrap="square" rtlCol="0">
            <a:spAutoFit/>
          </a:bodyPr>
          <a:lstStyle/>
          <a:p>
            <a:r>
              <a:rPr lang="en-GB" sz="1400" dirty="0" err="1">
                <a:solidFill>
                  <a:schemeClr val="bg1">
                    <a:lumMod val="50000"/>
                  </a:schemeClr>
                </a:solidFill>
              </a:rPr>
              <a:t>Brockhurst</a:t>
            </a:r>
            <a:r>
              <a:rPr lang="en-GB" sz="1400" dirty="0">
                <a:solidFill>
                  <a:schemeClr val="bg1">
                    <a:lumMod val="50000"/>
                  </a:schemeClr>
                </a:solidFill>
              </a:rPr>
              <a:t> </a:t>
            </a:r>
            <a:r>
              <a:rPr lang="en-GB" sz="1400" i="1" dirty="0">
                <a:solidFill>
                  <a:schemeClr val="bg1">
                    <a:lumMod val="50000"/>
                  </a:schemeClr>
                </a:solidFill>
              </a:rPr>
              <a:t>et al</a:t>
            </a:r>
            <a:r>
              <a:rPr lang="en-GB" sz="1400" dirty="0">
                <a:solidFill>
                  <a:schemeClr val="bg1">
                    <a:lumMod val="50000"/>
                  </a:schemeClr>
                </a:solidFill>
              </a:rPr>
              <a:t>., 2019</a:t>
            </a:r>
            <a:endParaRPr lang="en-GB" dirty="0">
              <a:solidFill>
                <a:schemeClr val="bg1">
                  <a:lumMod val="50000"/>
                </a:schemeClr>
              </a:solidFill>
            </a:endParaRPr>
          </a:p>
        </p:txBody>
      </p:sp>
    </p:spTree>
    <p:extLst>
      <p:ext uri="{BB962C8B-B14F-4D97-AF65-F5344CB8AC3E}">
        <p14:creationId xmlns:p14="http://schemas.microsoft.com/office/powerpoint/2010/main" val="2504162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DD5655-5EA8-754E-83FE-6EC45A506070}"/>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Exploring the </a:t>
            </a:r>
            <a:r>
              <a:rPr lang="en-GB" b="1" dirty="0" err="1">
                <a:solidFill>
                  <a:schemeClr val="tx1">
                    <a:lumMod val="95000"/>
                    <a:lumOff val="5000"/>
                  </a:schemeClr>
                </a:solidFill>
              </a:rPr>
              <a:t>unitigs</a:t>
            </a:r>
            <a:r>
              <a:rPr lang="en-GB" b="1" dirty="0">
                <a:solidFill>
                  <a:schemeClr val="tx1">
                    <a:lumMod val="95000"/>
                    <a:lumOff val="5000"/>
                  </a:schemeClr>
                </a:solidFill>
              </a:rPr>
              <a:t> (”k-</a:t>
            </a:r>
            <a:r>
              <a:rPr lang="en-GB" b="1" dirty="0" err="1">
                <a:solidFill>
                  <a:schemeClr val="tx1">
                    <a:lumMod val="95000"/>
                    <a:lumOff val="5000"/>
                  </a:schemeClr>
                </a:solidFill>
              </a:rPr>
              <a:t>mers</a:t>
            </a:r>
            <a:r>
              <a:rPr lang="en-GB" b="1" dirty="0">
                <a:solidFill>
                  <a:schemeClr val="tx1">
                    <a:lumMod val="95000"/>
                    <a:lumOff val="5000"/>
                  </a:schemeClr>
                </a:solidFill>
              </a:rPr>
              <a:t>”) of the pangenome</a:t>
            </a:r>
          </a:p>
        </p:txBody>
      </p:sp>
      <p:pic>
        <p:nvPicPr>
          <p:cNvPr id="8" name="Picture 7">
            <a:extLst>
              <a:ext uri="{FF2B5EF4-FFF2-40B4-BE49-F238E27FC236}">
                <a16:creationId xmlns:a16="http://schemas.microsoft.com/office/drawing/2014/main" id="{8E58EAF4-4A76-B2F2-20B6-69D7D8F28659}"/>
              </a:ext>
            </a:extLst>
          </p:cNvPr>
          <p:cNvPicPr>
            <a:picLocks noChangeAspect="1"/>
          </p:cNvPicPr>
          <p:nvPr/>
        </p:nvPicPr>
        <p:blipFill>
          <a:blip r:embed="rId3"/>
          <a:stretch>
            <a:fillRect/>
          </a:stretch>
        </p:blipFill>
        <p:spPr>
          <a:xfrm>
            <a:off x="1143000" y="1023353"/>
            <a:ext cx="7315200" cy="5486400"/>
          </a:xfrm>
          <a:prstGeom prst="rect">
            <a:avLst/>
          </a:prstGeom>
        </p:spPr>
      </p:pic>
      <p:sp>
        <p:nvSpPr>
          <p:cNvPr id="9" name="TextBox 8">
            <a:extLst>
              <a:ext uri="{FF2B5EF4-FFF2-40B4-BE49-F238E27FC236}">
                <a16:creationId xmlns:a16="http://schemas.microsoft.com/office/drawing/2014/main" id="{1C417E43-FE71-E844-BBE2-399E4C5F80F0}"/>
              </a:ext>
            </a:extLst>
          </p:cNvPr>
          <p:cNvSpPr txBox="1"/>
          <p:nvPr/>
        </p:nvSpPr>
        <p:spPr>
          <a:xfrm>
            <a:off x="8674849" y="2505670"/>
            <a:ext cx="3263865" cy="1200329"/>
          </a:xfrm>
          <a:prstGeom prst="rect">
            <a:avLst/>
          </a:prstGeom>
          <a:noFill/>
        </p:spPr>
        <p:txBody>
          <a:bodyPr wrap="square" rtlCol="0">
            <a:spAutoFit/>
          </a:bodyPr>
          <a:lstStyle/>
          <a:p>
            <a:r>
              <a:rPr lang="en-US" sz="2400" i="1" dirty="0" err="1"/>
              <a:t>mdtB</a:t>
            </a:r>
            <a:r>
              <a:rPr lang="en-US" sz="2400" dirty="0"/>
              <a:t> is a gene related to </a:t>
            </a:r>
            <a:r>
              <a:rPr lang="en-US" sz="2400" b="1" dirty="0"/>
              <a:t>drug transport </a:t>
            </a:r>
            <a:r>
              <a:rPr lang="en-US" sz="2400" dirty="0"/>
              <a:t>in the bacterial cell</a:t>
            </a:r>
          </a:p>
        </p:txBody>
      </p:sp>
    </p:spTree>
    <p:extLst>
      <p:ext uri="{BB962C8B-B14F-4D97-AF65-F5344CB8AC3E}">
        <p14:creationId xmlns:p14="http://schemas.microsoft.com/office/powerpoint/2010/main" val="2206430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70985D-30C5-1CA0-C700-B20814759182}"/>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rgbClr val="92D05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Summary</a:t>
            </a:r>
          </a:p>
        </p:txBody>
      </p:sp>
      <p:sp>
        <p:nvSpPr>
          <p:cNvPr id="3" name="TextBox 2">
            <a:extLst>
              <a:ext uri="{FF2B5EF4-FFF2-40B4-BE49-F238E27FC236}">
                <a16:creationId xmlns:a16="http://schemas.microsoft.com/office/drawing/2014/main" id="{C8BB5068-A9B5-9CD0-5927-91F20547EE01}"/>
              </a:ext>
            </a:extLst>
          </p:cNvPr>
          <p:cNvSpPr txBox="1"/>
          <p:nvPr/>
        </p:nvSpPr>
        <p:spPr>
          <a:xfrm>
            <a:off x="711200" y="1028700"/>
            <a:ext cx="8978900" cy="5324535"/>
          </a:xfrm>
          <a:prstGeom prst="rect">
            <a:avLst/>
          </a:prstGeom>
          <a:noFill/>
        </p:spPr>
        <p:txBody>
          <a:bodyPr wrap="square" rtlCol="0">
            <a:spAutoFit/>
          </a:bodyPr>
          <a:lstStyle/>
          <a:p>
            <a:r>
              <a:rPr lang="en-GB" sz="2000" dirty="0"/>
              <a:t>We can </a:t>
            </a:r>
            <a:r>
              <a:rPr lang="en-GB" sz="2000" b="1" dirty="0"/>
              <a:t>summarise</a:t>
            </a:r>
            <a:r>
              <a:rPr lang="en-GB" sz="2000" dirty="0"/>
              <a:t> the findings in:</a:t>
            </a:r>
          </a:p>
          <a:p>
            <a:endParaRPr lang="en-GB" sz="2000" dirty="0"/>
          </a:p>
          <a:p>
            <a:r>
              <a:rPr lang="en-GB" sz="2000" dirty="0"/>
              <a:t>	</a:t>
            </a:r>
            <a:r>
              <a:rPr lang="en-GB" sz="2000" i="1" dirty="0"/>
              <a:t>- E. coli </a:t>
            </a:r>
            <a:r>
              <a:rPr lang="en-GB" sz="2000" dirty="0"/>
              <a:t>strains have </a:t>
            </a:r>
            <a:r>
              <a:rPr lang="en-GB" sz="2000" b="1" dirty="0"/>
              <a:t>specific</a:t>
            </a:r>
            <a:r>
              <a:rPr lang="en-GB" sz="2000" dirty="0"/>
              <a:t> and </a:t>
            </a:r>
            <a:r>
              <a:rPr lang="en-GB" sz="2000" b="1" dirty="0"/>
              <a:t>differential</a:t>
            </a:r>
            <a:r>
              <a:rPr lang="en-GB" sz="2000" dirty="0"/>
              <a:t> </a:t>
            </a:r>
            <a:r>
              <a:rPr lang="en-GB" sz="2000" i="1" dirty="0"/>
              <a:t>effect on the host </a:t>
            </a:r>
            <a:r>
              <a:rPr lang="en-GB" sz="2000" dirty="0"/>
              <a:t>in the 	presence of metformin. Besides, they are a wide range of resistance to the 	drug in growth conditions</a:t>
            </a:r>
          </a:p>
          <a:p>
            <a:endParaRPr lang="en-GB" sz="2000" dirty="0"/>
          </a:p>
          <a:p>
            <a:r>
              <a:rPr lang="en-GB" sz="2000" dirty="0"/>
              <a:t>	- Both phenotypes don’t show a trend in correlation</a:t>
            </a:r>
          </a:p>
          <a:p>
            <a:endParaRPr lang="en-GB" sz="2000" dirty="0"/>
          </a:p>
          <a:p>
            <a:r>
              <a:rPr lang="en-GB" sz="2000" dirty="0"/>
              <a:t>	- </a:t>
            </a:r>
            <a:r>
              <a:rPr lang="en-GB" sz="2000" i="1" dirty="0"/>
              <a:t>E. coli </a:t>
            </a:r>
            <a:r>
              <a:rPr lang="en-GB" sz="2000" dirty="0"/>
              <a:t>has a wide and </a:t>
            </a:r>
            <a:r>
              <a:rPr lang="en-GB" sz="2000" b="1" dirty="0"/>
              <a:t>open pangenome </a:t>
            </a:r>
            <a:r>
              <a:rPr lang="en-GB" sz="2000" dirty="0"/>
              <a:t>with a large gene diversity</a:t>
            </a:r>
          </a:p>
          <a:p>
            <a:endParaRPr lang="en-GB" sz="2000" dirty="0"/>
          </a:p>
          <a:p>
            <a:r>
              <a:rPr lang="en-GB" sz="2000" dirty="0"/>
              <a:t>	- This </a:t>
            </a:r>
            <a:r>
              <a:rPr lang="en-GB" sz="2000" b="1" dirty="0"/>
              <a:t>gene diversity </a:t>
            </a:r>
            <a:r>
              <a:rPr lang="en-GB" sz="2000" dirty="0"/>
              <a:t>seems to be pointing at some </a:t>
            </a:r>
            <a:r>
              <a:rPr lang="en-GB" sz="2000" b="1" dirty="0"/>
              <a:t>metabolic pathways </a:t>
            </a:r>
            <a:r>
              <a:rPr lang="en-GB" sz="2000" dirty="0"/>
              <a:t>and 	  </a:t>
            </a:r>
            <a:r>
              <a:rPr lang="en-GB" sz="2000" b="1" dirty="0"/>
              <a:t>genetic modules </a:t>
            </a:r>
            <a:r>
              <a:rPr lang="en-GB" sz="2000" dirty="0"/>
              <a:t>that might be important for the bacterial role in the host 	  response to metformin</a:t>
            </a:r>
          </a:p>
          <a:p>
            <a:endParaRPr lang="en-GB" sz="2000" dirty="0"/>
          </a:p>
          <a:p>
            <a:r>
              <a:rPr lang="en-GB" sz="2000" dirty="0"/>
              <a:t>	- This work shows that the mechanisms present in the natural context can 	  be very rich an diverse. Using the right animal model together with the 	right tools allow us to rapidly explore a vast and complex landscape</a:t>
            </a:r>
          </a:p>
        </p:txBody>
      </p:sp>
      <p:pic>
        <p:nvPicPr>
          <p:cNvPr id="15" name="Picture 14">
            <a:extLst>
              <a:ext uri="{FF2B5EF4-FFF2-40B4-BE49-F238E27FC236}">
                <a16:creationId xmlns:a16="http://schemas.microsoft.com/office/drawing/2014/main" id="{146F8401-496C-1844-0A9B-D15A7D0B54DE}"/>
              </a:ext>
            </a:extLst>
          </p:cNvPr>
          <p:cNvPicPr>
            <a:picLocks noChangeAspect="1"/>
          </p:cNvPicPr>
          <p:nvPr/>
        </p:nvPicPr>
        <p:blipFill>
          <a:blip r:embed="rId2"/>
          <a:stretch>
            <a:fillRect/>
          </a:stretch>
        </p:blipFill>
        <p:spPr>
          <a:xfrm>
            <a:off x="10371651" y="2953948"/>
            <a:ext cx="1356530" cy="1197921"/>
          </a:xfrm>
          <a:prstGeom prst="rect">
            <a:avLst/>
          </a:prstGeom>
        </p:spPr>
      </p:pic>
      <p:pic>
        <p:nvPicPr>
          <p:cNvPr id="16" name="Picture 15">
            <a:extLst>
              <a:ext uri="{FF2B5EF4-FFF2-40B4-BE49-F238E27FC236}">
                <a16:creationId xmlns:a16="http://schemas.microsoft.com/office/drawing/2014/main" id="{9F5F3F61-FF64-829A-3A1A-218468C64CC0}"/>
              </a:ext>
            </a:extLst>
          </p:cNvPr>
          <p:cNvPicPr>
            <a:picLocks noChangeAspect="1"/>
          </p:cNvPicPr>
          <p:nvPr/>
        </p:nvPicPr>
        <p:blipFill rotWithShape="1">
          <a:blip r:embed="rId3"/>
          <a:srcRect b="28607"/>
          <a:stretch/>
        </p:blipFill>
        <p:spPr>
          <a:xfrm>
            <a:off x="10413572" y="4268151"/>
            <a:ext cx="1339548" cy="1304746"/>
          </a:xfrm>
          <a:prstGeom prst="rect">
            <a:avLst/>
          </a:prstGeom>
        </p:spPr>
      </p:pic>
      <p:grpSp>
        <p:nvGrpSpPr>
          <p:cNvPr id="17" name="Group 16">
            <a:extLst>
              <a:ext uri="{FF2B5EF4-FFF2-40B4-BE49-F238E27FC236}">
                <a16:creationId xmlns:a16="http://schemas.microsoft.com/office/drawing/2014/main" id="{3564BA75-72EC-EE5F-933B-119126B13001}"/>
              </a:ext>
            </a:extLst>
          </p:cNvPr>
          <p:cNvGrpSpPr/>
          <p:nvPr/>
        </p:nvGrpSpPr>
        <p:grpSpPr>
          <a:xfrm>
            <a:off x="10371651" y="1596827"/>
            <a:ext cx="1459653" cy="1229849"/>
            <a:chOff x="1981200" y="457200"/>
            <a:chExt cx="8425543" cy="6400800"/>
          </a:xfrm>
        </p:grpSpPr>
        <p:pic>
          <p:nvPicPr>
            <p:cNvPr id="18" name="Picture 17">
              <a:extLst>
                <a:ext uri="{FF2B5EF4-FFF2-40B4-BE49-F238E27FC236}">
                  <a16:creationId xmlns:a16="http://schemas.microsoft.com/office/drawing/2014/main" id="{E03C3FFA-8ECB-1181-8F99-135D02425316}"/>
                </a:ext>
              </a:extLst>
            </p:cNvPr>
            <p:cNvPicPr>
              <a:picLocks noChangeAspect="1"/>
            </p:cNvPicPr>
            <p:nvPr/>
          </p:nvPicPr>
          <p:blipFill>
            <a:blip r:embed="rId4"/>
            <a:stretch>
              <a:fillRect/>
            </a:stretch>
          </p:blipFill>
          <p:spPr>
            <a:xfrm>
              <a:off x="1981200" y="457200"/>
              <a:ext cx="8229600" cy="6400800"/>
            </a:xfrm>
            <a:prstGeom prst="rect">
              <a:avLst/>
            </a:prstGeom>
          </p:spPr>
        </p:pic>
        <p:sp>
          <p:nvSpPr>
            <p:cNvPr id="19" name="Rectangle 18">
              <a:extLst>
                <a:ext uri="{FF2B5EF4-FFF2-40B4-BE49-F238E27FC236}">
                  <a16:creationId xmlns:a16="http://schemas.microsoft.com/office/drawing/2014/main" id="{8A4DEFBF-5677-A5DF-E2DE-5D5A25788C8A}"/>
                </a:ext>
              </a:extLst>
            </p:cNvPr>
            <p:cNvSpPr/>
            <p:nvPr/>
          </p:nvSpPr>
          <p:spPr>
            <a:xfrm>
              <a:off x="9775372" y="3537857"/>
              <a:ext cx="631371" cy="13933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155868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D83523-6772-4B32-AC5C-8FBB40F47A6C}"/>
              </a:ext>
            </a:extLst>
          </p:cNvPr>
          <p:cNvPicPr>
            <a:picLocks noChangeAspect="1"/>
          </p:cNvPicPr>
          <p:nvPr/>
        </p:nvPicPr>
        <p:blipFill>
          <a:blip r:embed="rId3"/>
          <a:stretch>
            <a:fillRect/>
          </a:stretch>
        </p:blipFill>
        <p:spPr>
          <a:xfrm>
            <a:off x="4790764" y="2285757"/>
            <a:ext cx="7324165" cy="3576398"/>
          </a:xfrm>
          <a:prstGeom prst="rect">
            <a:avLst/>
          </a:prstGeom>
        </p:spPr>
      </p:pic>
      <p:sp>
        <p:nvSpPr>
          <p:cNvPr id="4" name="Rectangle 3">
            <a:extLst>
              <a:ext uri="{FF2B5EF4-FFF2-40B4-BE49-F238E27FC236}">
                <a16:creationId xmlns:a16="http://schemas.microsoft.com/office/drawing/2014/main" id="{CB722F95-8B85-4BAB-89A5-868256BE23BB}"/>
              </a:ext>
            </a:extLst>
          </p:cNvPr>
          <p:cNvSpPr/>
          <p:nvPr/>
        </p:nvSpPr>
        <p:spPr>
          <a:xfrm>
            <a:off x="0" y="229306"/>
            <a:ext cx="12192000" cy="658779"/>
          </a:xfrm>
          <a:prstGeom prst="rect">
            <a:avLst/>
          </a:prstGeom>
          <a:gradFill flip="none" rotWithShape="1">
            <a:gsLst>
              <a:gs pos="80000">
                <a:schemeClr val="accent1">
                  <a:alpha val="70000"/>
                  <a:lumMod val="0"/>
                  <a:lumOff val="100000"/>
                </a:schemeClr>
              </a:gs>
              <a:gs pos="0">
                <a:schemeClr val="accent2"/>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lumMod val="95000"/>
                    <a:lumOff val="5000"/>
                  </a:schemeClr>
                </a:solidFill>
              </a:rPr>
              <a:t>Cabreiro Lab</a:t>
            </a:r>
          </a:p>
        </p:txBody>
      </p:sp>
      <p:pic>
        <p:nvPicPr>
          <p:cNvPr id="10" name="Picture 9">
            <a:extLst>
              <a:ext uri="{FF2B5EF4-FFF2-40B4-BE49-F238E27FC236}">
                <a16:creationId xmlns:a16="http://schemas.microsoft.com/office/drawing/2014/main" id="{813437C4-4F5D-4D3E-A2B0-7494508EE21C}"/>
              </a:ext>
            </a:extLst>
          </p:cNvPr>
          <p:cNvPicPr>
            <a:picLocks noChangeAspect="1"/>
          </p:cNvPicPr>
          <p:nvPr/>
        </p:nvPicPr>
        <p:blipFill rotWithShape="1">
          <a:blip r:embed="rId4"/>
          <a:srcRect b="23803"/>
          <a:stretch/>
        </p:blipFill>
        <p:spPr>
          <a:xfrm>
            <a:off x="642377" y="1714500"/>
            <a:ext cx="1675393" cy="1955541"/>
          </a:xfrm>
          <a:prstGeom prst="rect">
            <a:avLst/>
          </a:prstGeom>
        </p:spPr>
      </p:pic>
      <p:pic>
        <p:nvPicPr>
          <p:cNvPr id="12" name="Picture 11">
            <a:extLst>
              <a:ext uri="{FF2B5EF4-FFF2-40B4-BE49-F238E27FC236}">
                <a16:creationId xmlns:a16="http://schemas.microsoft.com/office/drawing/2014/main" id="{4D006533-9485-45FA-8304-8466466388AA}"/>
              </a:ext>
            </a:extLst>
          </p:cNvPr>
          <p:cNvPicPr>
            <a:picLocks noChangeAspect="1"/>
          </p:cNvPicPr>
          <p:nvPr/>
        </p:nvPicPr>
        <p:blipFill rotWithShape="1">
          <a:blip r:embed="rId5"/>
          <a:srcRect b="23803"/>
          <a:stretch/>
        </p:blipFill>
        <p:spPr>
          <a:xfrm>
            <a:off x="2659194" y="1714500"/>
            <a:ext cx="1848931" cy="1955541"/>
          </a:xfrm>
          <a:prstGeom prst="rect">
            <a:avLst/>
          </a:prstGeom>
        </p:spPr>
      </p:pic>
      <p:sp>
        <p:nvSpPr>
          <p:cNvPr id="13" name="TextBox 12">
            <a:extLst>
              <a:ext uri="{FF2B5EF4-FFF2-40B4-BE49-F238E27FC236}">
                <a16:creationId xmlns:a16="http://schemas.microsoft.com/office/drawing/2014/main" id="{4B903AD4-F09A-4026-BA82-8F50A45C4015}"/>
              </a:ext>
            </a:extLst>
          </p:cNvPr>
          <p:cNvSpPr txBox="1"/>
          <p:nvPr/>
        </p:nvSpPr>
        <p:spPr>
          <a:xfrm>
            <a:off x="692524" y="1243853"/>
            <a:ext cx="4175311" cy="369332"/>
          </a:xfrm>
          <a:prstGeom prst="rect">
            <a:avLst/>
          </a:prstGeom>
          <a:noFill/>
        </p:spPr>
        <p:txBody>
          <a:bodyPr wrap="square" rtlCol="0">
            <a:spAutoFit/>
          </a:bodyPr>
          <a:lstStyle/>
          <a:p>
            <a:r>
              <a:rPr lang="en-GB" dirty="0"/>
              <a:t>Many thanks to my colleagues!</a:t>
            </a:r>
          </a:p>
        </p:txBody>
      </p:sp>
      <p:sp>
        <p:nvSpPr>
          <p:cNvPr id="14" name="TextBox 13">
            <a:extLst>
              <a:ext uri="{FF2B5EF4-FFF2-40B4-BE49-F238E27FC236}">
                <a16:creationId xmlns:a16="http://schemas.microsoft.com/office/drawing/2014/main" id="{97AB88E0-B615-4684-95E5-623B98D9C0B7}"/>
              </a:ext>
            </a:extLst>
          </p:cNvPr>
          <p:cNvSpPr txBox="1"/>
          <p:nvPr/>
        </p:nvSpPr>
        <p:spPr>
          <a:xfrm>
            <a:off x="840441" y="4477871"/>
            <a:ext cx="4175311" cy="2062103"/>
          </a:xfrm>
          <a:prstGeom prst="rect">
            <a:avLst/>
          </a:prstGeom>
          <a:noFill/>
        </p:spPr>
        <p:txBody>
          <a:bodyPr wrap="square" rtlCol="0">
            <a:spAutoFit/>
          </a:bodyPr>
          <a:lstStyle/>
          <a:p>
            <a:r>
              <a:rPr lang="en-GB" sz="1600" dirty="0" err="1"/>
              <a:t>Dr.</a:t>
            </a:r>
            <a:r>
              <a:rPr lang="en-GB" sz="1600" dirty="0"/>
              <a:t> </a:t>
            </a:r>
            <a:r>
              <a:rPr lang="en-GB" sz="1600" dirty="0" err="1"/>
              <a:t>Tanara</a:t>
            </a:r>
            <a:r>
              <a:rPr lang="en-GB" sz="1600" dirty="0"/>
              <a:t> Peres</a:t>
            </a:r>
          </a:p>
          <a:p>
            <a:r>
              <a:rPr lang="en-GB" sz="1600" dirty="0" err="1"/>
              <a:t>Dr.</a:t>
            </a:r>
            <a:r>
              <a:rPr lang="en-GB" sz="1600" dirty="0"/>
              <a:t> Cassandra Backes</a:t>
            </a:r>
          </a:p>
          <a:p>
            <a:r>
              <a:rPr lang="en-GB" sz="1600" dirty="0" err="1"/>
              <a:t>Dr.</a:t>
            </a:r>
            <a:r>
              <a:rPr lang="en-GB" sz="1600" dirty="0"/>
              <a:t> Francesca </a:t>
            </a:r>
            <a:r>
              <a:rPr lang="en-GB" sz="1600" dirty="0" err="1"/>
              <a:t>Solagna</a:t>
            </a:r>
            <a:endParaRPr lang="en-GB" sz="1600" dirty="0"/>
          </a:p>
          <a:p>
            <a:r>
              <a:rPr lang="en-GB" sz="1600" dirty="0"/>
              <a:t>Kristin </a:t>
            </a:r>
            <a:r>
              <a:rPr lang="en-GB" sz="1600" dirty="0" err="1"/>
              <a:t>Gehling</a:t>
            </a:r>
            <a:endParaRPr lang="en-GB" sz="1600" dirty="0"/>
          </a:p>
          <a:p>
            <a:r>
              <a:rPr lang="en-GB" sz="1600" dirty="0" err="1"/>
              <a:t>Andreea</a:t>
            </a:r>
            <a:r>
              <a:rPr lang="en-GB" sz="1600" dirty="0"/>
              <a:t> </a:t>
            </a:r>
            <a:r>
              <a:rPr lang="en-GB" sz="1600" dirty="0" err="1"/>
              <a:t>Aprodu</a:t>
            </a:r>
            <a:endParaRPr lang="en-GB" sz="1600" dirty="0"/>
          </a:p>
          <a:p>
            <a:r>
              <a:rPr lang="en-GB" sz="1600" dirty="0"/>
              <a:t>Ayesha </a:t>
            </a:r>
            <a:r>
              <a:rPr lang="en-GB" sz="1600" dirty="0" err="1"/>
              <a:t>Safoor</a:t>
            </a:r>
            <a:endParaRPr lang="en-GB" sz="1600" dirty="0"/>
          </a:p>
          <a:p>
            <a:r>
              <a:rPr lang="en-GB" sz="1600" dirty="0"/>
              <a:t>Julie Schubert</a:t>
            </a:r>
          </a:p>
          <a:p>
            <a:r>
              <a:rPr lang="en-GB" sz="1600" dirty="0"/>
              <a:t>Sophie </a:t>
            </a:r>
            <a:r>
              <a:rPr lang="en-GB" sz="1600" dirty="0" err="1"/>
              <a:t>Trappel</a:t>
            </a:r>
            <a:endParaRPr lang="en-GB" sz="1600" dirty="0"/>
          </a:p>
        </p:txBody>
      </p:sp>
      <p:sp>
        <p:nvSpPr>
          <p:cNvPr id="15" name="TextBox 14">
            <a:extLst>
              <a:ext uri="{FF2B5EF4-FFF2-40B4-BE49-F238E27FC236}">
                <a16:creationId xmlns:a16="http://schemas.microsoft.com/office/drawing/2014/main" id="{E4CAB508-AF31-4438-B5C4-43FE697A284E}"/>
              </a:ext>
            </a:extLst>
          </p:cNvPr>
          <p:cNvSpPr txBox="1"/>
          <p:nvPr/>
        </p:nvSpPr>
        <p:spPr>
          <a:xfrm>
            <a:off x="642377" y="3602079"/>
            <a:ext cx="1901003" cy="338554"/>
          </a:xfrm>
          <a:prstGeom prst="rect">
            <a:avLst/>
          </a:prstGeom>
          <a:noFill/>
        </p:spPr>
        <p:txBody>
          <a:bodyPr wrap="square" rtlCol="0">
            <a:spAutoFit/>
          </a:bodyPr>
          <a:lstStyle/>
          <a:p>
            <a:r>
              <a:rPr lang="en-GB" sz="1600" dirty="0"/>
              <a:t>Filipe Cabreiro (PI)</a:t>
            </a:r>
          </a:p>
        </p:txBody>
      </p:sp>
      <p:sp>
        <p:nvSpPr>
          <p:cNvPr id="16" name="TextBox 15">
            <a:extLst>
              <a:ext uri="{FF2B5EF4-FFF2-40B4-BE49-F238E27FC236}">
                <a16:creationId xmlns:a16="http://schemas.microsoft.com/office/drawing/2014/main" id="{AA5805DF-6FF8-4237-BCF7-857C2E2CE689}"/>
              </a:ext>
            </a:extLst>
          </p:cNvPr>
          <p:cNvSpPr txBox="1"/>
          <p:nvPr/>
        </p:nvSpPr>
        <p:spPr>
          <a:xfrm>
            <a:off x="2659194" y="3602079"/>
            <a:ext cx="2015756" cy="584775"/>
          </a:xfrm>
          <a:prstGeom prst="rect">
            <a:avLst/>
          </a:prstGeom>
          <a:noFill/>
        </p:spPr>
        <p:txBody>
          <a:bodyPr wrap="square" rtlCol="0">
            <a:spAutoFit/>
          </a:bodyPr>
          <a:lstStyle/>
          <a:p>
            <a:r>
              <a:rPr lang="en-GB" sz="1600" dirty="0"/>
              <a:t>Jennifer van der </a:t>
            </a:r>
            <a:r>
              <a:rPr lang="en-GB" sz="1600" dirty="0" err="1"/>
              <a:t>Laan</a:t>
            </a:r>
            <a:endParaRPr lang="en-GB" sz="1600" dirty="0"/>
          </a:p>
          <a:p>
            <a:r>
              <a:rPr lang="en-GB" sz="1600" dirty="0"/>
              <a:t>(PhD student)</a:t>
            </a:r>
          </a:p>
        </p:txBody>
      </p:sp>
    </p:spTree>
    <p:extLst>
      <p:ext uri="{BB962C8B-B14F-4D97-AF65-F5344CB8AC3E}">
        <p14:creationId xmlns:p14="http://schemas.microsoft.com/office/powerpoint/2010/main" val="28655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6A3283-AFF9-4381-A02A-CEEF7FB6A5A5}"/>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Introduction – increasing the resolution in the microbiome</a:t>
            </a:r>
          </a:p>
        </p:txBody>
      </p:sp>
      <p:pic>
        <p:nvPicPr>
          <p:cNvPr id="6" name="Picture 5">
            <a:extLst>
              <a:ext uri="{FF2B5EF4-FFF2-40B4-BE49-F238E27FC236}">
                <a16:creationId xmlns:a16="http://schemas.microsoft.com/office/drawing/2014/main" id="{730B3BDC-F2B9-4E83-9F02-C579479E5D34}"/>
              </a:ext>
            </a:extLst>
          </p:cNvPr>
          <p:cNvPicPr>
            <a:picLocks noChangeAspect="1"/>
          </p:cNvPicPr>
          <p:nvPr/>
        </p:nvPicPr>
        <p:blipFill>
          <a:blip r:embed="rId3"/>
          <a:stretch>
            <a:fillRect/>
          </a:stretch>
        </p:blipFill>
        <p:spPr>
          <a:xfrm>
            <a:off x="1051137" y="739713"/>
            <a:ext cx="7188876" cy="5587006"/>
          </a:xfrm>
          <a:prstGeom prst="rect">
            <a:avLst/>
          </a:prstGeom>
        </p:spPr>
      </p:pic>
      <p:sp>
        <p:nvSpPr>
          <p:cNvPr id="8" name="TextBox 7">
            <a:extLst>
              <a:ext uri="{FF2B5EF4-FFF2-40B4-BE49-F238E27FC236}">
                <a16:creationId xmlns:a16="http://schemas.microsoft.com/office/drawing/2014/main" id="{ED879D7B-318F-4FB3-83AD-A4411D9E2617}"/>
              </a:ext>
            </a:extLst>
          </p:cNvPr>
          <p:cNvSpPr txBox="1"/>
          <p:nvPr/>
        </p:nvSpPr>
        <p:spPr>
          <a:xfrm>
            <a:off x="1990383" y="6335394"/>
            <a:ext cx="1974733" cy="307777"/>
          </a:xfrm>
          <a:prstGeom prst="rect">
            <a:avLst/>
          </a:prstGeom>
          <a:noFill/>
        </p:spPr>
        <p:txBody>
          <a:bodyPr wrap="square" rtlCol="0">
            <a:spAutoFit/>
          </a:bodyPr>
          <a:lstStyle/>
          <a:p>
            <a:r>
              <a:rPr lang="en-GB" sz="1400" dirty="0">
                <a:solidFill>
                  <a:schemeClr val="bg1">
                    <a:lumMod val="50000"/>
                  </a:schemeClr>
                </a:solidFill>
              </a:rPr>
              <a:t>Almeida </a:t>
            </a:r>
            <a:r>
              <a:rPr lang="en-GB" sz="1400" i="1" dirty="0">
                <a:solidFill>
                  <a:schemeClr val="bg1">
                    <a:lumMod val="50000"/>
                  </a:schemeClr>
                </a:solidFill>
              </a:rPr>
              <a:t>et al</a:t>
            </a:r>
            <a:r>
              <a:rPr lang="en-GB" sz="1400" dirty="0">
                <a:solidFill>
                  <a:schemeClr val="bg1">
                    <a:lumMod val="50000"/>
                  </a:schemeClr>
                </a:solidFill>
              </a:rPr>
              <a:t>., 2020</a:t>
            </a:r>
            <a:endParaRPr lang="en-GB" dirty="0">
              <a:solidFill>
                <a:schemeClr val="bg1">
                  <a:lumMod val="50000"/>
                </a:schemeClr>
              </a:solidFill>
            </a:endParaRPr>
          </a:p>
        </p:txBody>
      </p:sp>
      <p:sp>
        <p:nvSpPr>
          <p:cNvPr id="7" name="TextBox 6">
            <a:extLst>
              <a:ext uri="{FF2B5EF4-FFF2-40B4-BE49-F238E27FC236}">
                <a16:creationId xmlns:a16="http://schemas.microsoft.com/office/drawing/2014/main" id="{DE3F427E-9090-4146-9AFD-E143F2D1CC18}"/>
              </a:ext>
            </a:extLst>
          </p:cNvPr>
          <p:cNvSpPr txBox="1"/>
          <p:nvPr/>
        </p:nvSpPr>
        <p:spPr>
          <a:xfrm>
            <a:off x="8240013" y="2067832"/>
            <a:ext cx="3815481" cy="3293209"/>
          </a:xfrm>
          <a:prstGeom prst="rect">
            <a:avLst/>
          </a:prstGeom>
          <a:noFill/>
        </p:spPr>
        <p:txBody>
          <a:bodyPr wrap="square" rtlCol="0">
            <a:spAutoFit/>
          </a:bodyPr>
          <a:lstStyle/>
          <a:p>
            <a:r>
              <a:rPr lang="en-GB" sz="2800" dirty="0"/>
              <a:t>~ 4500 microbial species</a:t>
            </a:r>
          </a:p>
          <a:p>
            <a:r>
              <a:rPr lang="en-GB" sz="2800" dirty="0"/>
              <a:t>~ </a:t>
            </a:r>
            <a:r>
              <a:rPr lang="en-GB" sz="3200" b="1" dirty="0"/>
              <a:t>200K non-redundant genomes</a:t>
            </a:r>
          </a:p>
          <a:p>
            <a:endParaRPr lang="en-GB" sz="3200" b="1" dirty="0"/>
          </a:p>
          <a:p>
            <a:r>
              <a:rPr lang="en-GB" sz="2800" dirty="0"/>
              <a:t>There is a vast and </a:t>
            </a:r>
            <a:r>
              <a:rPr lang="en-GB" sz="2800" b="1" dirty="0"/>
              <a:t>unexplored diversity </a:t>
            </a:r>
            <a:r>
              <a:rPr lang="en-GB" sz="2800" i="1" dirty="0"/>
              <a:t>within</a:t>
            </a:r>
            <a:r>
              <a:rPr lang="en-GB" sz="2800" dirty="0"/>
              <a:t> </a:t>
            </a:r>
            <a:r>
              <a:rPr lang="en-GB" sz="2800" b="1" dirty="0"/>
              <a:t>species</a:t>
            </a:r>
          </a:p>
        </p:txBody>
      </p:sp>
    </p:spTree>
    <p:extLst>
      <p:ext uri="{BB962C8B-B14F-4D97-AF65-F5344CB8AC3E}">
        <p14:creationId xmlns:p14="http://schemas.microsoft.com/office/powerpoint/2010/main" val="1836159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6A3283-AFF9-4381-A02A-CEEF7FB6A5A5}"/>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Introduction –the concept of pangenome</a:t>
            </a:r>
          </a:p>
        </p:txBody>
      </p:sp>
      <p:pic>
        <p:nvPicPr>
          <p:cNvPr id="13" name="Picture 12">
            <a:extLst>
              <a:ext uri="{FF2B5EF4-FFF2-40B4-BE49-F238E27FC236}">
                <a16:creationId xmlns:a16="http://schemas.microsoft.com/office/drawing/2014/main" id="{3208D73E-B4CE-4B20-862F-1B870A03D252}"/>
              </a:ext>
            </a:extLst>
          </p:cNvPr>
          <p:cNvPicPr>
            <a:picLocks noChangeAspect="1"/>
          </p:cNvPicPr>
          <p:nvPr/>
        </p:nvPicPr>
        <p:blipFill>
          <a:blip r:embed="rId3"/>
          <a:stretch>
            <a:fillRect/>
          </a:stretch>
        </p:blipFill>
        <p:spPr>
          <a:xfrm>
            <a:off x="87086" y="1708919"/>
            <a:ext cx="6495766" cy="4031855"/>
          </a:xfrm>
          <a:prstGeom prst="rect">
            <a:avLst/>
          </a:prstGeom>
        </p:spPr>
      </p:pic>
      <p:sp>
        <p:nvSpPr>
          <p:cNvPr id="14" name="TextBox 13">
            <a:extLst>
              <a:ext uri="{FF2B5EF4-FFF2-40B4-BE49-F238E27FC236}">
                <a16:creationId xmlns:a16="http://schemas.microsoft.com/office/drawing/2014/main" id="{A5C5F496-EA4E-4AF4-878B-C71DFD1A874B}"/>
              </a:ext>
            </a:extLst>
          </p:cNvPr>
          <p:cNvSpPr txBox="1"/>
          <p:nvPr/>
        </p:nvSpPr>
        <p:spPr>
          <a:xfrm>
            <a:off x="915723" y="5923501"/>
            <a:ext cx="1974733" cy="307777"/>
          </a:xfrm>
          <a:prstGeom prst="rect">
            <a:avLst/>
          </a:prstGeom>
          <a:noFill/>
        </p:spPr>
        <p:txBody>
          <a:bodyPr wrap="square" rtlCol="0">
            <a:spAutoFit/>
          </a:bodyPr>
          <a:lstStyle/>
          <a:p>
            <a:r>
              <a:rPr lang="en-GB" sz="1400" dirty="0" err="1">
                <a:solidFill>
                  <a:schemeClr val="bg1">
                    <a:lumMod val="50000"/>
                  </a:schemeClr>
                </a:solidFill>
              </a:rPr>
              <a:t>Brockhurst</a:t>
            </a:r>
            <a:r>
              <a:rPr lang="en-GB" sz="1400" dirty="0">
                <a:solidFill>
                  <a:schemeClr val="bg1">
                    <a:lumMod val="50000"/>
                  </a:schemeClr>
                </a:solidFill>
              </a:rPr>
              <a:t> </a:t>
            </a:r>
            <a:r>
              <a:rPr lang="en-GB" sz="1400" i="1" dirty="0">
                <a:solidFill>
                  <a:schemeClr val="bg1">
                    <a:lumMod val="50000"/>
                  </a:schemeClr>
                </a:solidFill>
              </a:rPr>
              <a:t>et al</a:t>
            </a:r>
            <a:r>
              <a:rPr lang="en-GB" sz="1400" dirty="0">
                <a:solidFill>
                  <a:schemeClr val="bg1">
                    <a:lumMod val="50000"/>
                  </a:schemeClr>
                </a:solidFill>
              </a:rPr>
              <a:t>., 2019</a:t>
            </a:r>
            <a:endParaRPr lang="en-GB" dirty="0">
              <a:solidFill>
                <a:schemeClr val="bg1">
                  <a:lumMod val="50000"/>
                </a:schemeClr>
              </a:solidFill>
            </a:endParaRPr>
          </a:p>
        </p:txBody>
      </p:sp>
      <p:grpSp>
        <p:nvGrpSpPr>
          <p:cNvPr id="6" name="Group 5">
            <a:extLst>
              <a:ext uri="{FF2B5EF4-FFF2-40B4-BE49-F238E27FC236}">
                <a16:creationId xmlns:a16="http://schemas.microsoft.com/office/drawing/2014/main" id="{3A0A8077-DD46-B78A-E92E-B23B10D85CE1}"/>
              </a:ext>
            </a:extLst>
          </p:cNvPr>
          <p:cNvGrpSpPr/>
          <p:nvPr/>
        </p:nvGrpSpPr>
        <p:grpSpPr>
          <a:xfrm>
            <a:off x="7367900" y="863062"/>
            <a:ext cx="5175463" cy="5729535"/>
            <a:chOff x="980396" y="852196"/>
            <a:chExt cx="4182337" cy="4630088"/>
          </a:xfrm>
        </p:grpSpPr>
        <p:pic>
          <p:nvPicPr>
            <p:cNvPr id="7" name="Picture 6">
              <a:extLst>
                <a:ext uri="{FF2B5EF4-FFF2-40B4-BE49-F238E27FC236}">
                  <a16:creationId xmlns:a16="http://schemas.microsoft.com/office/drawing/2014/main" id="{AC40171E-6B6E-D772-2507-5050129EE153}"/>
                </a:ext>
              </a:extLst>
            </p:cNvPr>
            <p:cNvPicPr>
              <a:picLocks noChangeAspect="1"/>
            </p:cNvPicPr>
            <p:nvPr/>
          </p:nvPicPr>
          <p:blipFill rotWithShape="1">
            <a:blip r:embed="rId4"/>
            <a:srcRect l="1" t="6662" r="51252" b="3316"/>
            <a:stretch/>
          </p:blipFill>
          <p:spPr>
            <a:xfrm>
              <a:off x="980396" y="1249364"/>
              <a:ext cx="3799919" cy="4232920"/>
            </a:xfrm>
            <a:prstGeom prst="rect">
              <a:avLst/>
            </a:prstGeom>
          </p:spPr>
        </p:pic>
        <p:sp>
          <p:nvSpPr>
            <p:cNvPr id="8" name="Rectangle 7">
              <a:extLst>
                <a:ext uri="{FF2B5EF4-FFF2-40B4-BE49-F238E27FC236}">
                  <a16:creationId xmlns:a16="http://schemas.microsoft.com/office/drawing/2014/main" id="{FACB4A0A-C0C6-211C-C70E-33BAE98FB06A}"/>
                </a:ext>
              </a:extLst>
            </p:cNvPr>
            <p:cNvSpPr/>
            <p:nvPr/>
          </p:nvSpPr>
          <p:spPr>
            <a:xfrm>
              <a:off x="4024667" y="852196"/>
              <a:ext cx="1138066" cy="163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ADE7440-E72F-DB19-19B8-A0994B396F0D}"/>
                </a:ext>
              </a:extLst>
            </p:cNvPr>
            <p:cNvSpPr/>
            <p:nvPr/>
          </p:nvSpPr>
          <p:spPr>
            <a:xfrm>
              <a:off x="4075442" y="2415241"/>
              <a:ext cx="845910" cy="731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E01B0EC2-4C3E-B182-E86A-0AA9BFF0DE4D}"/>
              </a:ext>
            </a:extLst>
          </p:cNvPr>
          <p:cNvSpPr txBox="1"/>
          <p:nvPr/>
        </p:nvSpPr>
        <p:spPr>
          <a:xfrm>
            <a:off x="6781351" y="6550223"/>
            <a:ext cx="1974733" cy="307777"/>
          </a:xfrm>
          <a:prstGeom prst="rect">
            <a:avLst/>
          </a:prstGeom>
          <a:noFill/>
        </p:spPr>
        <p:txBody>
          <a:bodyPr wrap="square" rtlCol="0">
            <a:spAutoFit/>
          </a:bodyPr>
          <a:lstStyle/>
          <a:p>
            <a:r>
              <a:rPr lang="en-GB" sz="1400" dirty="0" err="1">
                <a:solidFill>
                  <a:schemeClr val="bg1">
                    <a:lumMod val="50000"/>
                  </a:schemeClr>
                </a:solidFill>
              </a:rPr>
              <a:t>Touchon</a:t>
            </a:r>
            <a:r>
              <a:rPr lang="en-GB" sz="1400" dirty="0">
                <a:solidFill>
                  <a:schemeClr val="bg1">
                    <a:lumMod val="50000"/>
                  </a:schemeClr>
                </a:solidFill>
              </a:rPr>
              <a:t> </a:t>
            </a:r>
            <a:r>
              <a:rPr lang="en-GB" sz="1400" i="1" dirty="0">
                <a:solidFill>
                  <a:schemeClr val="bg1">
                    <a:lumMod val="50000"/>
                  </a:schemeClr>
                </a:solidFill>
              </a:rPr>
              <a:t>et al</a:t>
            </a:r>
            <a:r>
              <a:rPr lang="en-GB" sz="1400" dirty="0">
                <a:solidFill>
                  <a:schemeClr val="bg1">
                    <a:lumMod val="50000"/>
                  </a:schemeClr>
                </a:solidFill>
              </a:rPr>
              <a:t>., 2020</a:t>
            </a:r>
            <a:endParaRPr lang="en-GB" dirty="0">
              <a:solidFill>
                <a:schemeClr val="bg1">
                  <a:lumMod val="50000"/>
                </a:schemeClr>
              </a:solidFill>
            </a:endParaRPr>
          </a:p>
        </p:txBody>
      </p:sp>
      <p:sp>
        <p:nvSpPr>
          <p:cNvPr id="3" name="TextBox 2">
            <a:extLst>
              <a:ext uri="{FF2B5EF4-FFF2-40B4-BE49-F238E27FC236}">
                <a16:creationId xmlns:a16="http://schemas.microsoft.com/office/drawing/2014/main" id="{8D45DEC3-26C4-3F99-7FFA-FB72FE46E83A}"/>
              </a:ext>
            </a:extLst>
          </p:cNvPr>
          <p:cNvSpPr txBox="1"/>
          <p:nvPr/>
        </p:nvSpPr>
        <p:spPr>
          <a:xfrm>
            <a:off x="555302" y="1028440"/>
            <a:ext cx="5363391" cy="461665"/>
          </a:xfrm>
          <a:prstGeom prst="rect">
            <a:avLst/>
          </a:prstGeom>
          <a:noFill/>
        </p:spPr>
        <p:txBody>
          <a:bodyPr wrap="none" rtlCol="0">
            <a:spAutoFit/>
          </a:bodyPr>
          <a:lstStyle/>
          <a:p>
            <a:r>
              <a:rPr lang="en-US" dirty="0"/>
              <a:t>To study the diversity within species -&gt; </a:t>
            </a:r>
            <a:r>
              <a:rPr lang="en-US" sz="2400" b="1" dirty="0"/>
              <a:t>pangenome</a:t>
            </a:r>
            <a:endParaRPr lang="en-US" b="1" dirty="0"/>
          </a:p>
        </p:txBody>
      </p:sp>
      <p:sp>
        <p:nvSpPr>
          <p:cNvPr id="4" name="TextBox 3">
            <a:extLst>
              <a:ext uri="{FF2B5EF4-FFF2-40B4-BE49-F238E27FC236}">
                <a16:creationId xmlns:a16="http://schemas.microsoft.com/office/drawing/2014/main" id="{80AFF897-804A-169C-FA5E-F56073F6F514}"/>
              </a:ext>
            </a:extLst>
          </p:cNvPr>
          <p:cNvSpPr txBox="1"/>
          <p:nvPr/>
        </p:nvSpPr>
        <p:spPr>
          <a:xfrm>
            <a:off x="8145379" y="1034716"/>
            <a:ext cx="1904047" cy="369332"/>
          </a:xfrm>
          <a:prstGeom prst="rect">
            <a:avLst/>
          </a:prstGeom>
          <a:noFill/>
        </p:spPr>
        <p:txBody>
          <a:bodyPr wrap="none" rtlCol="0">
            <a:spAutoFit/>
          </a:bodyPr>
          <a:lstStyle/>
          <a:p>
            <a:r>
              <a:rPr lang="en-US" i="1" dirty="0"/>
              <a:t>E. coli </a:t>
            </a:r>
            <a:r>
              <a:rPr lang="en-US" dirty="0"/>
              <a:t>pangenome</a:t>
            </a:r>
          </a:p>
        </p:txBody>
      </p:sp>
    </p:spTree>
    <p:extLst>
      <p:ext uri="{BB962C8B-B14F-4D97-AF65-F5344CB8AC3E}">
        <p14:creationId xmlns:p14="http://schemas.microsoft.com/office/powerpoint/2010/main" val="311460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FB1FFE-59E2-D0C7-7096-5F4841242C79}"/>
              </a:ext>
            </a:extLst>
          </p:cNvPr>
          <p:cNvPicPr>
            <a:picLocks noChangeAspect="1"/>
          </p:cNvPicPr>
          <p:nvPr/>
        </p:nvPicPr>
        <p:blipFill>
          <a:blip r:embed="rId3"/>
          <a:stretch>
            <a:fillRect/>
          </a:stretch>
        </p:blipFill>
        <p:spPr>
          <a:xfrm>
            <a:off x="0" y="558987"/>
            <a:ext cx="12192000" cy="5972710"/>
          </a:xfrm>
          <a:prstGeom prst="rect">
            <a:avLst/>
          </a:prstGeom>
        </p:spPr>
      </p:pic>
      <p:sp>
        <p:nvSpPr>
          <p:cNvPr id="4" name="Rectangle 3">
            <a:extLst>
              <a:ext uri="{FF2B5EF4-FFF2-40B4-BE49-F238E27FC236}">
                <a16:creationId xmlns:a16="http://schemas.microsoft.com/office/drawing/2014/main" id="{44E7DFCD-4F93-9204-2293-DABA07D69EC8}"/>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Introduction – our Lab’s workflow</a:t>
            </a:r>
          </a:p>
        </p:txBody>
      </p:sp>
      <p:sp>
        <p:nvSpPr>
          <p:cNvPr id="7" name="TextBox 6">
            <a:extLst>
              <a:ext uri="{FF2B5EF4-FFF2-40B4-BE49-F238E27FC236}">
                <a16:creationId xmlns:a16="http://schemas.microsoft.com/office/drawing/2014/main" id="{BF2070FC-EE5C-AC50-E61D-B7CF5D0DEC53}"/>
              </a:ext>
            </a:extLst>
          </p:cNvPr>
          <p:cNvSpPr txBox="1"/>
          <p:nvPr/>
        </p:nvSpPr>
        <p:spPr>
          <a:xfrm>
            <a:off x="360551" y="6377808"/>
            <a:ext cx="3917535" cy="307777"/>
          </a:xfrm>
          <a:prstGeom prst="rect">
            <a:avLst/>
          </a:prstGeom>
          <a:noFill/>
        </p:spPr>
        <p:txBody>
          <a:bodyPr wrap="square" rtlCol="0">
            <a:spAutoFit/>
          </a:bodyPr>
          <a:lstStyle/>
          <a:p>
            <a:r>
              <a:rPr lang="en-GB" sz="1400" dirty="0">
                <a:solidFill>
                  <a:schemeClr val="bg1">
                    <a:lumMod val="50000"/>
                  </a:schemeClr>
                </a:solidFill>
              </a:rPr>
              <a:t>Martinez-Martinez, Backes and </a:t>
            </a:r>
            <a:r>
              <a:rPr lang="en-GB" sz="1400" dirty="0" err="1">
                <a:solidFill>
                  <a:schemeClr val="bg1">
                    <a:lumMod val="50000"/>
                  </a:schemeClr>
                </a:solidFill>
              </a:rPr>
              <a:t>Cabreiro</a:t>
            </a:r>
            <a:r>
              <a:rPr lang="en-GB" sz="1400" dirty="0">
                <a:solidFill>
                  <a:schemeClr val="bg1">
                    <a:lumMod val="50000"/>
                  </a:schemeClr>
                </a:solidFill>
              </a:rPr>
              <a:t>, 2021</a:t>
            </a:r>
            <a:endParaRPr lang="en-GB" dirty="0">
              <a:solidFill>
                <a:schemeClr val="bg1">
                  <a:lumMod val="50000"/>
                </a:schemeClr>
              </a:solidFill>
            </a:endParaRPr>
          </a:p>
        </p:txBody>
      </p:sp>
    </p:spTree>
    <p:extLst>
      <p:ext uri="{BB962C8B-B14F-4D97-AF65-F5344CB8AC3E}">
        <p14:creationId xmlns:p14="http://schemas.microsoft.com/office/powerpoint/2010/main" val="3496561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C4767F-642E-CB16-5EF1-F4D0EC473438}"/>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Introduction – bacterial effectors of metformin therapy</a:t>
            </a:r>
          </a:p>
        </p:txBody>
      </p:sp>
      <p:pic>
        <p:nvPicPr>
          <p:cNvPr id="4" name="Picture 3">
            <a:extLst>
              <a:ext uri="{FF2B5EF4-FFF2-40B4-BE49-F238E27FC236}">
                <a16:creationId xmlns:a16="http://schemas.microsoft.com/office/drawing/2014/main" id="{3E8C9F0A-2BC0-E857-5CCA-C2A4EF4A4A68}"/>
              </a:ext>
            </a:extLst>
          </p:cNvPr>
          <p:cNvPicPr>
            <a:picLocks noChangeAspect="1"/>
          </p:cNvPicPr>
          <p:nvPr/>
        </p:nvPicPr>
        <p:blipFill>
          <a:blip r:embed="rId2"/>
          <a:stretch>
            <a:fillRect/>
          </a:stretch>
        </p:blipFill>
        <p:spPr>
          <a:xfrm>
            <a:off x="168108" y="1960880"/>
            <a:ext cx="6590741" cy="2689325"/>
          </a:xfrm>
          <a:prstGeom prst="rect">
            <a:avLst/>
          </a:prstGeom>
        </p:spPr>
      </p:pic>
      <p:pic>
        <p:nvPicPr>
          <p:cNvPr id="5" name="Picture 4">
            <a:extLst>
              <a:ext uri="{FF2B5EF4-FFF2-40B4-BE49-F238E27FC236}">
                <a16:creationId xmlns:a16="http://schemas.microsoft.com/office/drawing/2014/main" id="{812352DB-0406-DBF3-0196-1A3AC8C5A056}"/>
              </a:ext>
            </a:extLst>
          </p:cNvPr>
          <p:cNvPicPr>
            <a:picLocks noChangeAspect="1"/>
          </p:cNvPicPr>
          <p:nvPr/>
        </p:nvPicPr>
        <p:blipFill>
          <a:blip r:embed="rId3"/>
          <a:stretch>
            <a:fillRect/>
          </a:stretch>
        </p:blipFill>
        <p:spPr>
          <a:xfrm>
            <a:off x="6686204" y="1159978"/>
            <a:ext cx="5505796" cy="5137484"/>
          </a:xfrm>
          <a:prstGeom prst="rect">
            <a:avLst/>
          </a:prstGeom>
        </p:spPr>
      </p:pic>
    </p:spTree>
    <p:extLst>
      <p:ext uri="{BB962C8B-B14F-4D97-AF65-F5344CB8AC3E}">
        <p14:creationId xmlns:p14="http://schemas.microsoft.com/office/powerpoint/2010/main" val="37871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BC030-A8D8-9E71-E408-B3D52295D998}"/>
              </a:ext>
            </a:extLst>
          </p:cNvPr>
          <p:cNvPicPr>
            <a:picLocks noChangeAspect="1"/>
          </p:cNvPicPr>
          <p:nvPr/>
        </p:nvPicPr>
        <p:blipFill>
          <a:blip r:embed="rId2"/>
          <a:stretch>
            <a:fillRect/>
          </a:stretch>
        </p:blipFill>
        <p:spPr>
          <a:xfrm>
            <a:off x="2151628" y="661737"/>
            <a:ext cx="8782823" cy="5966956"/>
          </a:xfrm>
          <a:prstGeom prst="rect">
            <a:avLst/>
          </a:prstGeom>
        </p:spPr>
      </p:pic>
      <p:sp>
        <p:nvSpPr>
          <p:cNvPr id="3" name="Rectangle 2">
            <a:extLst>
              <a:ext uri="{FF2B5EF4-FFF2-40B4-BE49-F238E27FC236}">
                <a16:creationId xmlns:a16="http://schemas.microsoft.com/office/drawing/2014/main" id="{AA0E6F3E-C297-AD6D-B701-C4C250BBB1F5}"/>
              </a:ext>
            </a:extLst>
          </p:cNvPr>
          <p:cNvSpPr/>
          <p:nvPr/>
        </p:nvSpPr>
        <p:spPr>
          <a:xfrm>
            <a:off x="0" y="229307"/>
            <a:ext cx="12192000" cy="329680"/>
          </a:xfrm>
          <a:prstGeom prst="rect">
            <a:avLst/>
          </a:prstGeom>
          <a:gradFill flip="none" rotWithShape="1">
            <a:gsLst>
              <a:gs pos="80000">
                <a:schemeClr val="accent1">
                  <a:alpha val="70000"/>
                  <a:lumMod val="0"/>
                  <a:lumOff val="100000"/>
                </a:schemeClr>
              </a:gs>
              <a:gs pos="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lumMod val="95000"/>
                    <a:lumOff val="5000"/>
                  </a:schemeClr>
                </a:solidFill>
              </a:rPr>
              <a:t>Introduction – bacterial effectors of metformin therapy</a:t>
            </a:r>
          </a:p>
        </p:txBody>
      </p:sp>
    </p:spTree>
    <p:extLst>
      <p:ext uri="{BB962C8B-B14F-4D97-AF65-F5344CB8AC3E}">
        <p14:creationId xmlns:p14="http://schemas.microsoft.com/office/powerpoint/2010/main" val="2631333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0789B1-EAC9-43E5-9A05-4A30145BBC9A}"/>
              </a:ext>
            </a:extLst>
          </p:cNvPr>
          <p:cNvSpPr/>
          <p:nvPr/>
        </p:nvSpPr>
        <p:spPr>
          <a:xfrm>
            <a:off x="0" y="229307"/>
            <a:ext cx="12192000" cy="329680"/>
          </a:xfrm>
          <a:prstGeom prst="rect">
            <a:avLst/>
          </a:prstGeom>
          <a:gradFill flip="none" rotWithShape="1">
            <a:gsLst>
              <a:gs pos="76000">
                <a:schemeClr val="accent1">
                  <a:alpha val="75000"/>
                  <a:lumMod val="0"/>
                  <a:lumOff val="100000"/>
                </a:schemeClr>
              </a:gs>
              <a:gs pos="0">
                <a:srgbClr val="FF0000">
                  <a:alpha val="88000"/>
                  <a:lumMod val="97000"/>
                  <a:lumOff val="3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The </a:t>
            </a:r>
            <a:r>
              <a:rPr lang="en-GB" b="1" i="1" dirty="0" err="1"/>
              <a:t>Escherhichia</a:t>
            </a:r>
            <a:r>
              <a:rPr lang="en-GB" b="1" i="1" dirty="0"/>
              <a:t> coli</a:t>
            </a:r>
            <a:r>
              <a:rPr lang="en-GB" b="1" dirty="0"/>
              <a:t> pangenome collection</a:t>
            </a:r>
          </a:p>
        </p:txBody>
      </p:sp>
      <p:sp>
        <p:nvSpPr>
          <p:cNvPr id="3" name="Rectangle 2">
            <a:extLst>
              <a:ext uri="{FF2B5EF4-FFF2-40B4-BE49-F238E27FC236}">
                <a16:creationId xmlns:a16="http://schemas.microsoft.com/office/drawing/2014/main" id="{25263F45-3457-43E1-82BF-7999A6936889}"/>
              </a:ext>
            </a:extLst>
          </p:cNvPr>
          <p:cNvSpPr/>
          <p:nvPr/>
        </p:nvSpPr>
        <p:spPr>
          <a:xfrm>
            <a:off x="721864" y="2099935"/>
            <a:ext cx="5020573" cy="1938992"/>
          </a:xfrm>
          <a:prstGeom prst="rect">
            <a:avLst/>
          </a:prstGeom>
        </p:spPr>
        <p:txBody>
          <a:bodyPr wrap="square">
            <a:spAutoFit/>
          </a:bodyPr>
          <a:lstStyle/>
          <a:p>
            <a:r>
              <a:rPr lang="en-GB" sz="2400" dirty="0">
                <a:latin typeface="Calibri" panose="020F0502020204030204" pitchFamily="34" charset="0"/>
                <a:cs typeface="Calibri" panose="020F0502020204030204" pitchFamily="34" charset="0"/>
              </a:rPr>
              <a:t>153 </a:t>
            </a:r>
            <a:r>
              <a:rPr lang="en-GB" sz="2400" dirty="0">
                <a:solidFill>
                  <a:srgbClr val="FF0000"/>
                </a:solidFill>
                <a:latin typeface="Calibri" panose="020F0502020204030204" pitchFamily="34" charset="0"/>
                <a:cs typeface="Calibri" panose="020F0502020204030204" pitchFamily="34" charset="0"/>
              </a:rPr>
              <a:t>pathogenic strains</a:t>
            </a:r>
          </a:p>
          <a:p>
            <a:r>
              <a:rPr lang="en-GB" sz="2400" dirty="0">
                <a:latin typeface="Calibri" panose="020F0502020204030204" pitchFamily="34" charset="0"/>
                <a:cs typeface="Calibri" panose="020F0502020204030204" pitchFamily="34" charset="0"/>
              </a:rPr>
              <a:t>19 </a:t>
            </a:r>
            <a:r>
              <a:rPr lang="en-GB" sz="2400" dirty="0">
                <a:solidFill>
                  <a:srgbClr val="0070C0"/>
                </a:solidFill>
                <a:latin typeface="Calibri" panose="020F0502020204030204" pitchFamily="34" charset="0"/>
                <a:cs typeface="Calibri" panose="020F0502020204030204" pitchFamily="34" charset="0"/>
              </a:rPr>
              <a:t>laboratory strains</a:t>
            </a:r>
          </a:p>
          <a:p>
            <a:r>
              <a:rPr lang="en-GB" sz="2400" dirty="0">
                <a:latin typeface="Calibri" panose="020F0502020204030204" pitchFamily="34" charset="0"/>
                <a:cs typeface="Calibri" panose="020F0502020204030204" pitchFamily="34" charset="0"/>
              </a:rPr>
              <a:t>337 </a:t>
            </a:r>
            <a:r>
              <a:rPr lang="en-GB" sz="2400" dirty="0">
                <a:solidFill>
                  <a:srgbClr val="00B050"/>
                </a:solidFill>
                <a:latin typeface="Calibri" panose="020F0502020204030204" pitchFamily="34" charset="0"/>
                <a:cs typeface="Calibri" panose="020F0502020204030204" pitchFamily="34" charset="0"/>
              </a:rPr>
              <a:t>animal and human commensals </a:t>
            </a:r>
          </a:p>
          <a:p>
            <a:r>
              <a:rPr lang="en-GB" sz="2400" dirty="0">
                <a:latin typeface="Calibri" panose="020F0502020204030204" pitchFamily="34" charset="0"/>
                <a:cs typeface="Calibri" panose="020F0502020204030204" pitchFamily="34" charset="0"/>
              </a:rPr>
              <a:t>234 </a:t>
            </a:r>
            <a:r>
              <a:rPr lang="en-GB" sz="2400" dirty="0">
                <a:solidFill>
                  <a:srgbClr val="00B050"/>
                </a:solidFill>
                <a:latin typeface="Calibri" panose="020F0502020204030204" pitchFamily="34" charset="0"/>
                <a:cs typeface="Calibri" panose="020F0502020204030204" pitchFamily="34" charset="0"/>
              </a:rPr>
              <a:t>human gut commensals</a:t>
            </a:r>
          </a:p>
          <a:p>
            <a:r>
              <a:rPr lang="en-GB" sz="2400" dirty="0">
                <a:latin typeface="Calibri" panose="020F0502020204030204" pitchFamily="34" charset="0"/>
                <a:cs typeface="Calibri" panose="020F0502020204030204" pitchFamily="34" charset="0"/>
              </a:rPr>
              <a:t>6 uncharacterized strains </a:t>
            </a:r>
          </a:p>
        </p:txBody>
      </p:sp>
      <p:sp>
        <p:nvSpPr>
          <p:cNvPr id="4" name="TextBox 3">
            <a:extLst>
              <a:ext uri="{FF2B5EF4-FFF2-40B4-BE49-F238E27FC236}">
                <a16:creationId xmlns:a16="http://schemas.microsoft.com/office/drawing/2014/main" id="{32DB3EF6-37E2-4A5D-A7C7-C2DCBA3408E6}"/>
              </a:ext>
            </a:extLst>
          </p:cNvPr>
          <p:cNvSpPr txBox="1"/>
          <p:nvPr/>
        </p:nvSpPr>
        <p:spPr>
          <a:xfrm>
            <a:off x="721864" y="4166031"/>
            <a:ext cx="1979324" cy="523220"/>
          </a:xfrm>
          <a:prstGeom prst="rect">
            <a:avLst/>
          </a:prstGeom>
          <a:noFill/>
        </p:spPr>
        <p:txBody>
          <a:bodyPr wrap="none" rtlCol="0">
            <a:spAutoFit/>
          </a:bodyPr>
          <a:lstStyle/>
          <a:p>
            <a:r>
              <a:rPr lang="en-US" sz="2800" b="1" dirty="0"/>
              <a:t>~750 strains</a:t>
            </a:r>
            <a:endParaRPr lang="en-US" sz="2800" dirty="0"/>
          </a:p>
        </p:txBody>
      </p:sp>
      <p:sp>
        <p:nvSpPr>
          <p:cNvPr id="39" name="TextBox 38">
            <a:extLst>
              <a:ext uri="{FF2B5EF4-FFF2-40B4-BE49-F238E27FC236}">
                <a16:creationId xmlns:a16="http://schemas.microsoft.com/office/drawing/2014/main" id="{5D99751B-838E-4C45-A608-86874660F601}"/>
              </a:ext>
            </a:extLst>
          </p:cNvPr>
          <p:cNvSpPr txBox="1"/>
          <p:nvPr/>
        </p:nvSpPr>
        <p:spPr>
          <a:xfrm>
            <a:off x="615007" y="4926732"/>
            <a:ext cx="4172361" cy="461665"/>
          </a:xfrm>
          <a:prstGeom prst="rect">
            <a:avLst/>
          </a:prstGeom>
          <a:noFill/>
        </p:spPr>
        <p:txBody>
          <a:bodyPr wrap="none" rtlCol="0">
            <a:spAutoFit/>
          </a:bodyPr>
          <a:lstStyle/>
          <a:p>
            <a:r>
              <a:rPr lang="en-US" sz="2400" b="1" dirty="0"/>
              <a:t>Genome sequence of all strains</a:t>
            </a:r>
          </a:p>
        </p:txBody>
      </p:sp>
      <p:sp>
        <p:nvSpPr>
          <p:cNvPr id="40" name="TextBox 39">
            <a:extLst>
              <a:ext uri="{FF2B5EF4-FFF2-40B4-BE49-F238E27FC236}">
                <a16:creationId xmlns:a16="http://schemas.microsoft.com/office/drawing/2014/main" id="{E30E26B6-76AC-40EB-A717-0F299DEA5339}"/>
              </a:ext>
            </a:extLst>
          </p:cNvPr>
          <p:cNvSpPr txBox="1"/>
          <p:nvPr/>
        </p:nvSpPr>
        <p:spPr>
          <a:xfrm>
            <a:off x="587340" y="1565176"/>
            <a:ext cx="4425314" cy="523220"/>
          </a:xfrm>
          <a:prstGeom prst="rect">
            <a:avLst/>
          </a:prstGeom>
          <a:noFill/>
        </p:spPr>
        <p:txBody>
          <a:bodyPr wrap="none" rtlCol="0">
            <a:spAutoFit/>
          </a:bodyPr>
          <a:lstStyle/>
          <a:p>
            <a:r>
              <a:rPr lang="en-US" sz="2800" b="1" i="1" dirty="0"/>
              <a:t>E. coli</a:t>
            </a:r>
            <a:r>
              <a:rPr lang="en-US" sz="2800" b="1" dirty="0"/>
              <a:t> pangenome collection</a:t>
            </a:r>
            <a:endParaRPr lang="en-US" sz="2800" dirty="0"/>
          </a:p>
        </p:txBody>
      </p:sp>
      <p:sp>
        <p:nvSpPr>
          <p:cNvPr id="13" name="TextBox 12">
            <a:extLst>
              <a:ext uri="{FF2B5EF4-FFF2-40B4-BE49-F238E27FC236}">
                <a16:creationId xmlns:a16="http://schemas.microsoft.com/office/drawing/2014/main" id="{814DE1A5-DBF0-D831-87D4-29E4E402E614}"/>
              </a:ext>
            </a:extLst>
          </p:cNvPr>
          <p:cNvSpPr txBox="1"/>
          <p:nvPr/>
        </p:nvSpPr>
        <p:spPr>
          <a:xfrm>
            <a:off x="6114364" y="1393371"/>
            <a:ext cx="5355772" cy="4832092"/>
          </a:xfrm>
          <a:prstGeom prst="rect">
            <a:avLst/>
          </a:prstGeom>
          <a:noFill/>
        </p:spPr>
        <p:txBody>
          <a:bodyPr wrap="square" rtlCol="0">
            <a:spAutoFit/>
          </a:bodyPr>
          <a:lstStyle/>
          <a:p>
            <a:r>
              <a:rPr lang="en-US" sz="2800" dirty="0"/>
              <a:t>In the context of </a:t>
            </a:r>
            <a:r>
              <a:rPr lang="en-US" sz="2800" b="1" dirty="0"/>
              <a:t>metformin treatment</a:t>
            </a:r>
            <a:r>
              <a:rPr lang="en-US" sz="2800" dirty="0"/>
              <a:t>, is the host response dependent on the strain?  </a:t>
            </a:r>
          </a:p>
          <a:p>
            <a:endParaRPr lang="en-US" sz="2800" dirty="0"/>
          </a:p>
          <a:p>
            <a:r>
              <a:rPr lang="en-US" sz="2800" dirty="0"/>
              <a:t>Are the effects linked to the differential </a:t>
            </a:r>
            <a:r>
              <a:rPr lang="en-US" sz="2800" b="1" dirty="0"/>
              <a:t>metformin resistance </a:t>
            </a:r>
            <a:r>
              <a:rPr lang="en-US" sz="2800" dirty="0"/>
              <a:t>between bacterial strains? </a:t>
            </a:r>
          </a:p>
          <a:p>
            <a:endParaRPr lang="en-US" sz="2800" dirty="0"/>
          </a:p>
          <a:p>
            <a:r>
              <a:rPr lang="en-US" sz="2800" dirty="0"/>
              <a:t>What are the bacterial </a:t>
            </a:r>
            <a:r>
              <a:rPr lang="en-US" sz="2800" b="1" dirty="0"/>
              <a:t>drivers</a:t>
            </a:r>
            <a:r>
              <a:rPr lang="en-US" sz="2800" dirty="0"/>
              <a:t> affecting the </a:t>
            </a:r>
            <a:r>
              <a:rPr lang="en-US" sz="2800" b="1" dirty="0"/>
              <a:t>host response </a:t>
            </a:r>
            <a:r>
              <a:rPr lang="en-US" sz="2800" dirty="0"/>
              <a:t>to the drug?</a:t>
            </a:r>
          </a:p>
        </p:txBody>
      </p:sp>
    </p:spTree>
    <p:extLst>
      <p:ext uri="{BB962C8B-B14F-4D97-AF65-F5344CB8AC3E}">
        <p14:creationId xmlns:p14="http://schemas.microsoft.com/office/powerpoint/2010/main" val="1751730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32932</TotalTime>
  <Words>1498</Words>
  <Application>Microsoft Macintosh PowerPoint</Application>
  <PresentationFormat>Widescreen</PresentationFormat>
  <Paragraphs>241</Paragraphs>
  <Slides>34</Slides>
  <Notes>18</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Segoe UI</vt:lpstr>
      <vt:lpstr>Office Theme</vt:lpstr>
      <vt:lpstr>Microbiome in drug response: navigating the genetic landscape of the E. coli pangenome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genomic potential in the E. coli pangenome</dc:title>
  <dc:creator>Martinez, Daniel</dc:creator>
  <cp:lastModifiedBy>Martinez, Daniel</cp:lastModifiedBy>
  <cp:revision>61</cp:revision>
  <dcterms:created xsi:type="dcterms:W3CDTF">2022-04-07T11:35:24Z</dcterms:created>
  <dcterms:modified xsi:type="dcterms:W3CDTF">2022-06-14T08:56:37Z</dcterms:modified>
</cp:coreProperties>
</file>